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258" r:id="rId3"/>
    <p:sldId id="259" r:id="rId4"/>
    <p:sldId id="260" r:id="rId5"/>
    <p:sldId id="261" r:id="rId6"/>
    <p:sldId id="262" r:id="rId7"/>
    <p:sldId id="278" r:id="rId8"/>
    <p:sldId id="307" r:id="rId9"/>
    <p:sldId id="308" r:id="rId10"/>
    <p:sldId id="269" r:id="rId11"/>
    <p:sldId id="306" r:id="rId12"/>
    <p:sldId id="264" r:id="rId13"/>
    <p:sldId id="311" r:id="rId14"/>
    <p:sldId id="265" r:id="rId15"/>
    <p:sldId id="304" r:id="rId16"/>
    <p:sldId id="267" r:id="rId17"/>
    <p:sldId id="268" r:id="rId18"/>
    <p:sldId id="294" r:id="rId19"/>
    <p:sldId id="275" r:id="rId20"/>
    <p:sldId id="276" r:id="rId21"/>
    <p:sldId id="277" r:id="rId22"/>
    <p:sldId id="295" r:id="rId23"/>
    <p:sldId id="285" r:id="rId24"/>
    <p:sldId id="284" r:id="rId25"/>
    <p:sldId id="283" r:id="rId26"/>
    <p:sldId id="282" r:id="rId27"/>
    <p:sldId id="281" r:id="rId28"/>
    <p:sldId id="266" r:id="rId29"/>
    <p:sldId id="292" r:id="rId30"/>
    <p:sldId id="310" r:id="rId31"/>
    <p:sldId id="291" r:id="rId32"/>
    <p:sldId id="293" r:id="rId33"/>
    <p:sldId id="309" r:id="rId34"/>
    <p:sldId id="298" r:id="rId35"/>
    <p:sldId id="296" r:id="rId36"/>
    <p:sldId id="290" r:id="rId37"/>
    <p:sldId id="289" r:id="rId38"/>
    <p:sldId id="302" r:id="rId39"/>
    <p:sldId id="287" r:id="rId40"/>
    <p:sldId id="279" r:id="rId41"/>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3" autoAdjust="0"/>
    <p:restoredTop sz="92627" autoAdjust="0"/>
  </p:normalViewPr>
  <p:slideViewPr>
    <p:cSldViewPr>
      <p:cViewPr>
        <p:scale>
          <a:sx n="86" d="100"/>
          <a:sy n="86" d="100"/>
        </p:scale>
        <p:origin x="-936" y="714"/>
      </p:cViewPr>
      <p:guideLst>
        <p:guide orient="horz" pos="2160"/>
        <p:guide pos="2880"/>
      </p:guideLst>
    </p:cSldViewPr>
  </p:slideViewPr>
  <p:notesTextViewPr>
    <p:cViewPr>
      <p:scale>
        <a:sx n="1" d="1"/>
        <a:sy n="1" d="1"/>
      </p:scale>
      <p:origin x="0" y="0"/>
    </p:cViewPr>
  </p:notesTextViewPr>
  <p:sorterViewPr>
    <p:cViewPr>
      <p:scale>
        <a:sx n="100" d="100"/>
        <a:sy n="100" d="100"/>
      </p:scale>
      <p:origin x="0" y="858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6ECB2E3-5C5C-4763-ABAD-F1FE5B30A6A2}" type="datetimeFigureOut">
              <a:rPr lang="en-NZ" smtClean="0"/>
              <a:pPr/>
              <a:t>26/05/2014</a:t>
            </a:fld>
            <a:endParaRPr lang="en-NZ"/>
          </a:p>
        </p:txBody>
      </p:sp>
      <p:sp>
        <p:nvSpPr>
          <p:cNvPr id="4" name="Footer Placeholder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1A880FCB-C2B1-4824-A6AB-1AB40E663607}" type="slidenum">
              <a:rPr lang="en-NZ" smtClean="0"/>
              <a:pPr/>
              <a:t>‹#›</a:t>
            </a:fld>
            <a:endParaRPr lang="en-NZ"/>
          </a:p>
        </p:txBody>
      </p:sp>
    </p:spTree>
    <p:extLst>
      <p:ext uri="{BB962C8B-B14F-4D97-AF65-F5344CB8AC3E}">
        <p14:creationId xmlns:p14="http://schemas.microsoft.com/office/powerpoint/2010/main" xmlns="" val="1338418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D8E38352-5973-4428-B96B-1A77165196E2}" type="datetimeFigureOut">
              <a:rPr lang="en-NZ" smtClean="0"/>
              <a:pPr/>
              <a:t>26/05/2014</a:t>
            </a:fld>
            <a:endParaRPr lang="en-NZ"/>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F8D1D1E7-7B2C-45A9-A92F-5F6D2DF5624F}" type="slidenum">
              <a:rPr lang="en-NZ" smtClean="0"/>
              <a:pPr/>
              <a:t>‹#›</a:t>
            </a:fld>
            <a:endParaRPr lang="en-NZ"/>
          </a:p>
        </p:txBody>
      </p:sp>
    </p:spTree>
    <p:extLst>
      <p:ext uri="{BB962C8B-B14F-4D97-AF65-F5344CB8AC3E}">
        <p14:creationId xmlns:p14="http://schemas.microsoft.com/office/powerpoint/2010/main" xmlns="" val="1094463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2173820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221313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189728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307089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3995780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396371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706666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1017222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10773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638938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36A94D-6ED1-46D2-A538-00CB2B4787CD}" type="datetimeFigureOut">
              <a:rPr lang="en-NZ" smtClean="0"/>
              <a:pPr/>
              <a:t>26/05/2014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3067036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6A94D-6ED1-46D2-A538-00CB2B4787CD}" type="datetimeFigureOut">
              <a:rPr lang="en-NZ" smtClean="0"/>
              <a:pPr/>
              <a:t>26/05/2014</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78D27-CC4D-4549-908A-2EBB20A534A5}" type="slidenum">
              <a:rPr lang="en-NZ" smtClean="0"/>
              <a:pPr/>
              <a:t>‹#›</a:t>
            </a:fld>
            <a:endParaRPr lang="en-NZ"/>
          </a:p>
        </p:txBody>
      </p:sp>
    </p:spTree>
    <p:extLst>
      <p:ext uri="{BB962C8B-B14F-4D97-AF65-F5344CB8AC3E}">
        <p14:creationId xmlns:p14="http://schemas.microsoft.com/office/powerpoint/2010/main" xmlns="" val="1238671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7.xml"/><Relationship Id="rId1" Type="http://schemas.openxmlformats.org/officeDocument/2006/relationships/audio" Target="../media/media2.mp3"/><Relationship Id="rId5" Type="http://schemas.openxmlformats.org/officeDocument/2006/relationships/image" Target="../media/image2.png"/><Relationship Id="rId4" Type="http://schemas.microsoft.com/office/2007/relationships/media" Target="../media/media2.mp3"/></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en.wikipedia.org/wiki/Kapiti_Island" TargetMode="Externa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hyperlink" Target="http://www.doc.govt.nz/getting-involved/conservation-activities/attract-lizards-to-your-garden/" TargetMode="External"/><Relationship Id="rId2" Type="http://schemas.openxmlformats.org/officeDocument/2006/relationships/hyperlink" Target="http://www.doc.govt.nz/getting-involved/conservation-activities/attract-birds-to-your-garden/" TargetMode="External"/><Relationship Id="rId1" Type="http://schemas.openxmlformats.org/officeDocument/2006/relationships/slideLayout" Target="../slideLayouts/slideLayout8.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Kapiti_Island" TargetMode="External"/><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www.cornell.edu/" TargetMode="External"/><Relationship Id="rId2" Type="http://schemas.openxmlformats.org/officeDocument/2006/relationships/hyperlink" Target="http://mediarelations.cornell.edu/2014/05/02/join-new-yardmap-project-to-create-bird-habitat-2/" TargetMode="Externa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hyperlink" Target="http://www.sciencedaily.com/releases/2014/05/140502130118.htm" TargetMode="External"/><Relationship Id="rId4" Type="http://schemas.openxmlformats.org/officeDocument/2006/relationships/hyperlink" Target="http://content.yardmap.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media" Target="../media/media4.mp3"/><Relationship Id="rId2" Type="http://schemas.openxmlformats.org/officeDocument/2006/relationships/audio" Target="../media/media4.mp3"/><Relationship Id="rId1" Type="http://schemas.openxmlformats.org/officeDocument/2006/relationships/audio" Target="../media/media3.mp3"/><Relationship Id="rId6" Type="http://schemas.openxmlformats.org/officeDocument/2006/relationships/image" Target="../media/image2.png"/><Relationship Id="rId5" Type="http://schemas.microsoft.com/office/2007/relationships/media" Target="../media/media3.mp3"/><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7.xml"/><Relationship Id="rId1" Type="http://schemas.openxmlformats.org/officeDocument/2006/relationships/audio" Target="../media/media2.mp3"/><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704" y="620689"/>
            <a:ext cx="6550496" cy="648071"/>
          </a:xfrm>
        </p:spPr>
        <p:txBody>
          <a:bodyPr>
            <a:normAutofit fontScale="90000"/>
          </a:bodyPr>
          <a:lstStyle/>
          <a:p>
            <a:r>
              <a:rPr lang="en-NZ" dirty="0" smtClean="0"/>
              <a:t/>
            </a:r>
            <a:br>
              <a:rPr lang="en-NZ" dirty="0" smtClean="0"/>
            </a:br>
            <a:r>
              <a:rPr lang="en-NZ" dirty="0"/>
              <a:t/>
            </a:r>
            <a:br>
              <a:rPr lang="en-NZ" dirty="0"/>
            </a:br>
            <a:r>
              <a:rPr lang="en-NZ" dirty="0" smtClean="0"/>
              <a:t/>
            </a:r>
            <a:br>
              <a:rPr lang="en-NZ" dirty="0" smtClean="0"/>
            </a:br>
            <a:r>
              <a:rPr lang="en-NZ" dirty="0"/>
              <a:t/>
            </a:r>
            <a:br>
              <a:rPr lang="en-NZ" dirty="0"/>
            </a:br>
            <a:r>
              <a:rPr lang="en-NZ" dirty="0" smtClean="0"/>
              <a:t/>
            </a:r>
            <a:br>
              <a:rPr lang="en-NZ" dirty="0" smtClean="0"/>
            </a:br>
            <a:r>
              <a:rPr lang="en-NZ" dirty="0"/>
              <a:t/>
            </a:r>
            <a:br>
              <a:rPr lang="en-NZ" dirty="0"/>
            </a:br>
            <a:r>
              <a:rPr lang="en-NZ" dirty="0" smtClean="0"/>
              <a:t/>
            </a:r>
            <a:br>
              <a:rPr lang="en-NZ" dirty="0" smtClean="0"/>
            </a:br>
            <a:r>
              <a:rPr lang="en-NZ" dirty="0" smtClean="0"/>
              <a:t>“</a:t>
            </a:r>
            <a:r>
              <a:rPr lang="en-NZ" dirty="0"/>
              <a:t>Everyone like birds. What wild creature is more accessible to our eyes and our ears, as close to us and everyone in the world, as universal as a bird?”  David Attenborough</a:t>
            </a:r>
            <a:br>
              <a:rPr lang="en-NZ" dirty="0"/>
            </a:br>
            <a:endParaRPr lang="en-NZ" dirty="0"/>
          </a:p>
        </p:txBody>
      </p:sp>
      <p:sp>
        <p:nvSpPr>
          <p:cNvPr id="3" name="Subtitle 2"/>
          <p:cNvSpPr>
            <a:spLocks noGrp="1"/>
          </p:cNvSpPr>
          <p:nvPr>
            <p:ph type="subTitle" idx="1"/>
          </p:nvPr>
        </p:nvSpPr>
        <p:spPr>
          <a:xfrm>
            <a:off x="1547664" y="5392527"/>
            <a:ext cx="3340026" cy="360040"/>
          </a:xfrm>
        </p:spPr>
        <p:txBody>
          <a:bodyPr>
            <a:normAutofit fontScale="70000" lnSpcReduction="20000"/>
          </a:bodyPr>
          <a:lstStyle/>
          <a:p>
            <a:r>
              <a:rPr lang="en-NZ" dirty="0" smtClean="0"/>
              <a:t>NI saddleback voice </a:t>
            </a:r>
            <a:endParaRPr lang="en-NZ" dirty="0"/>
          </a:p>
        </p:txBody>
      </p:sp>
      <p:pic>
        <p:nvPicPr>
          <p:cNvPr id="5" name="silvereye-song-22sy.mp3">
            <a:hlinkClick r:id="" action="ppaction://media"/>
          </p:cNvPr>
          <p:cNvPicPr>
            <a:picLocks noChangeAspect="1"/>
          </p:cNvPicPr>
          <p:nvPr>
            <a:audioFile r:link="rId2"/>
            <p:extLst>
              <p:ext uri="{DAA4B4D4-6D71-4841-9C94-3DE7FCFB9230}">
                <p14:media xmlns:p14="http://schemas.microsoft.com/office/powerpoint/2010/main" xmlns="" r:embed="rId4"/>
              </p:ext>
            </p:extLst>
          </p:nvPr>
        </p:nvPicPr>
        <p:blipFill>
          <a:blip r:embed="rId5" cstate="print"/>
          <a:stretch>
            <a:fillRect/>
          </a:stretch>
        </p:blipFill>
        <p:spPr>
          <a:xfrm>
            <a:off x="4558689" y="5085184"/>
            <a:ext cx="487363" cy="487363"/>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xmlns="" val="2191304587"/>
              </p:ext>
            </p:extLst>
          </p:nvPr>
        </p:nvGraphicFramePr>
        <p:xfrm>
          <a:off x="6660232" y="4565278"/>
          <a:ext cx="1143000" cy="763587"/>
        </p:xfrm>
        <a:graphic>
          <a:graphicData uri="http://schemas.openxmlformats.org/presentationml/2006/ole">
            <p:oleObj spid="_x0000_s14346" name="Packager Shell Object" showAsIcon="1" r:id="rId6" imgW="1142280" imgH="763200" progId="Package">
              <p:embed/>
            </p:oleObj>
          </a:graphicData>
        </a:graphic>
      </p:graphicFrame>
    </p:spTree>
    <p:extLst>
      <p:ext uri="{BB962C8B-B14F-4D97-AF65-F5344CB8AC3E}">
        <p14:creationId xmlns:p14="http://schemas.microsoft.com/office/powerpoint/2010/main" xmlns="" val="3102466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1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908720"/>
            <a:ext cx="6984776" cy="369332"/>
          </a:xfrm>
          <a:prstGeom prst="rect">
            <a:avLst/>
          </a:prstGeom>
        </p:spPr>
        <p:txBody>
          <a:bodyPr wrap="square">
            <a:spAutoFit/>
          </a:bodyPr>
          <a:lstStyle/>
          <a:p>
            <a:pPr fontAlgn="base"/>
            <a:r>
              <a:rPr lang="en-NZ" dirty="0" smtClean="0"/>
              <a:t>THE VISION   </a:t>
            </a:r>
            <a:endParaRPr lang="en-NZ" dirty="0"/>
          </a:p>
        </p:txBody>
      </p:sp>
      <p:pic>
        <p:nvPicPr>
          <p:cNvPr id="17410" name="Picture 2" descr="F:\Toastmasters\Plant-6-199x3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91880" y="1273320"/>
            <a:ext cx="2376264" cy="352383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F:\Toastmasters\plant-5-300x19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278052"/>
            <a:ext cx="2880320" cy="207894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New Zealand shore plover/Tuturuatu. Photo: Bridget Winstone, Motutapu Restoration Trus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55234" y="1273320"/>
            <a:ext cx="2124075" cy="14192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483768" y="5013176"/>
            <a:ext cx="5040560" cy="923330"/>
          </a:xfrm>
          <a:prstGeom prst="rect">
            <a:avLst/>
          </a:prstGeom>
          <a:noFill/>
        </p:spPr>
        <p:txBody>
          <a:bodyPr wrap="square" rtlCol="0">
            <a:spAutoFit/>
          </a:bodyPr>
          <a:lstStyle/>
          <a:p>
            <a:r>
              <a:rPr lang="en-NZ" dirty="0" smtClean="0"/>
              <a:t>Restoring </a:t>
            </a:r>
            <a:r>
              <a:rPr lang="en-NZ" dirty="0"/>
              <a:t>the Dawn Chorus </a:t>
            </a:r>
            <a:r>
              <a:rPr lang="en-NZ" dirty="0" smtClean="0"/>
              <a:t>was </a:t>
            </a:r>
            <a:r>
              <a:rPr lang="en-NZ" dirty="0"/>
              <a:t>the Department of </a:t>
            </a:r>
            <a:r>
              <a:rPr lang="en-NZ" dirty="0" smtClean="0"/>
              <a:t>Conservation‘s   </a:t>
            </a:r>
            <a:r>
              <a:rPr lang="en-NZ" dirty="0"/>
              <a:t>five year strategic business plan</a:t>
            </a:r>
            <a:r>
              <a:rPr lang="en-NZ" dirty="0" smtClean="0"/>
              <a:t>.</a:t>
            </a:r>
          </a:p>
          <a:p>
            <a:r>
              <a:rPr lang="en-NZ" dirty="0" smtClean="0"/>
              <a:t>. </a:t>
            </a:r>
            <a:r>
              <a:rPr lang="en-NZ" dirty="0"/>
              <a:t>It </a:t>
            </a:r>
            <a:r>
              <a:rPr lang="en-NZ" dirty="0" smtClean="0"/>
              <a:t>set out </a:t>
            </a:r>
            <a:r>
              <a:rPr lang="en-NZ" dirty="0"/>
              <a:t>the goals, </a:t>
            </a:r>
            <a:r>
              <a:rPr lang="en-NZ" dirty="0" smtClean="0"/>
              <a:t>and directions 1998 </a:t>
            </a:r>
            <a:r>
              <a:rPr lang="en-NZ" dirty="0"/>
              <a:t>- 2002</a:t>
            </a:r>
            <a:r>
              <a:rPr lang="en-NZ" dirty="0" smtClean="0"/>
              <a:t>.</a:t>
            </a:r>
            <a:endParaRPr lang="en-NZ" dirty="0"/>
          </a:p>
        </p:txBody>
      </p:sp>
      <p:pic>
        <p:nvPicPr>
          <p:cNvPr id="3076" name="Picture 4" descr="Mohua/yellowhead fledgling. Photo copyright: Michael Eckstaedt. DOC USE ONLY."/>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55233" y="2852936"/>
            <a:ext cx="2124075" cy="1728192"/>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s://encrypted-tbn3.gstatic.com/images?q=tbn:ANd9GcRMvJEJVIPBE_6yTKakow3Y2mlIFcnqCWsjnvtG5J_ewmK8Ogm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7370" y="3437637"/>
            <a:ext cx="2803376" cy="1587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1547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cqui\Pictures\morepork-doc-work-22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3078252"/>
            <a:ext cx="2217782" cy="193965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docnz.files.wordpress.com/2011/12/fairyterns_4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056" y="2132857"/>
            <a:ext cx="2880320" cy="196688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Kākā chicks, Burwood Bush. Photo: Don Mert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51920" y="260648"/>
            <a:ext cx="2124075" cy="1657351"/>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New Zealand shore plover/Tuturuatu released on Motutapu Island."/>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59632" y="980728"/>
            <a:ext cx="2124075" cy="14573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228184" y="4365104"/>
            <a:ext cx="1077987" cy="369332"/>
          </a:xfrm>
          <a:prstGeom prst="rect">
            <a:avLst/>
          </a:prstGeom>
          <a:noFill/>
        </p:spPr>
        <p:txBody>
          <a:bodyPr wrap="none" rtlCol="0">
            <a:spAutoFit/>
          </a:bodyPr>
          <a:lstStyle/>
          <a:p>
            <a:r>
              <a:rPr lang="en-NZ" dirty="0" smtClean="0"/>
              <a:t>Fairy tern</a:t>
            </a:r>
            <a:endParaRPr lang="en-NZ" dirty="0"/>
          </a:p>
        </p:txBody>
      </p:sp>
      <p:sp>
        <p:nvSpPr>
          <p:cNvPr id="4" name="TextBox 3"/>
          <p:cNvSpPr txBox="1"/>
          <p:nvPr/>
        </p:nvSpPr>
        <p:spPr>
          <a:xfrm>
            <a:off x="6444208" y="1412776"/>
            <a:ext cx="1826334" cy="369332"/>
          </a:xfrm>
          <a:prstGeom prst="rect">
            <a:avLst/>
          </a:prstGeom>
          <a:noFill/>
        </p:spPr>
        <p:txBody>
          <a:bodyPr wrap="none" rtlCol="0">
            <a:spAutoFit/>
          </a:bodyPr>
          <a:lstStyle/>
          <a:p>
            <a:r>
              <a:rPr lang="en-NZ" dirty="0" smtClean="0"/>
              <a:t>South island Kaka</a:t>
            </a:r>
            <a:endParaRPr lang="en-NZ" dirty="0"/>
          </a:p>
        </p:txBody>
      </p:sp>
      <p:sp>
        <p:nvSpPr>
          <p:cNvPr id="5" name="TextBox 4"/>
          <p:cNvSpPr txBox="1"/>
          <p:nvPr/>
        </p:nvSpPr>
        <p:spPr>
          <a:xfrm>
            <a:off x="1331640" y="2708920"/>
            <a:ext cx="1665969" cy="369332"/>
          </a:xfrm>
          <a:prstGeom prst="rect">
            <a:avLst/>
          </a:prstGeom>
          <a:noFill/>
        </p:spPr>
        <p:txBody>
          <a:bodyPr wrap="none" rtlCol="0">
            <a:spAutoFit/>
          </a:bodyPr>
          <a:lstStyle/>
          <a:p>
            <a:r>
              <a:rPr lang="en-NZ" dirty="0" err="1" smtClean="0"/>
              <a:t>Nz</a:t>
            </a:r>
            <a:r>
              <a:rPr lang="en-NZ" dirty="0" smtClean="0"/>
              <a:t> Shore plover</a:t>
            </a:r>
            <a:endParaRPr lang="en-NZ" dirty="0"/>
          </a:p>
        </p:txBody>
      </p:sp>
      <p:sp>
        <p:nvSpPr>
          <p:cNvPr id="7" name="TextBox 6"/>
          <p:cNvSpPr txBox="1"/>
          <p:nvPr/>
        </p:nvSpPr>
        <p:spPr>
          <a:xfrm>
            <a:off x="2555776" y="5157192"/>
            <a:ext cx="1739259" cy="369332"/>
          </a:xfrm>
          <a:prstGeom prst="rect">
            <a:avLst/>
          </a:prstGeom>
          <a:noFill/>
        </p:spPr>
        <p:txBody>
          <a:bodyPr wrap="none" rtlCol="0">
            <a:spAutoFit/>
          </a:bodyPr>
          <a:lstStyle/>
          <a:p>
            <a:r>
              <a:rPr lang="en-NZ" dirty="0" err="1" smtClean="0"/>
              <a:t>Morepork</a:t>
            </a:r>
            <a:r>
              <a:rPr lang="en-NZ" dirty="0" smtClean="0"/>
              <a:t> chicks</a:t>
            </a:r>
            <a:endParaRPr lang="en-NZ" dirty="0"/>
          </a:p>
        </p:txBody>
      </p:sp>
    </p:spTree>
    <p:extLst>
      <p:ext uri="{BB962C8B-B14F-4D97-AF65-F5344CB8AC3E}">
        <p14:creationId xmlns:p14="http://schemas.microsoft.com/office/powerpoint/2010/main" xmlns="" val="3022209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65288" y="1190625"/>
            <a:ext cx="5813425" cy="4481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north-island-saddleback-song.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4328318" y="5428456"/>
            <a:ext cx="487363" cy="487363"/>
          </a:xfrm>
          <a:prstGeom prst="rect">
            <a:avLst/>
          </a:prstGeom>
        </p:spPr>
      </p:pic>
    </p:spTree>
    <p:extLst>
      <p:ext uri="{BB962C8B-B14F-4D97-AF65-F5344CB8AC3E}">
        <p14:creationId xmlns:p14="http://schemas.microsoft.com/office/powerpoint/2010/main" xmlns="" val="1167374430"/>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YOU CAN HELP !!</a:t>
            </a:r>
            <a:endParaRPr lang="en-NZ" dirty="0"/>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86849" y="1268760"/>
            <a:ext cx="1973580" cy="1478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9912" y="1484784"/>
            <a:ext cx="1981200" cy="2305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59889" y="3076376"/>
            <a:ext cx="2466975" cy="1857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35896" y="3651721"/>
            <a:ext cx="2714625" cy="1685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87624" y="3356991"/>
            <a:ext cx="2298441" cy="17296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20"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55895" y="1340768"/>
            <a:ext cx="2790844" cy="1878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35734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truct a bird feeding station and you'll quickly make feathered friends. Photo: Robyn Windsor  "/>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7342" y="1268760"/>
            <a:ext cx="2206465" cy="1953508"/>
          </a:xfrm>
          <a:prstGeom prst="rect">
            <a:avLst/>
          </a:prstGeom>
          <a:noFill/>
          <a:ln>
            <a:noFill/>
          </a:ln>
        </p:spPr>
      </p:pic>
      <p:pic>
        <p:nvPicPr>
          <p:cNvPr id="3" name="Picture 2" descr="Build a bird-feeder in your backyard and you'll quickly make some feathered friends. "/>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0112" y="1340768"/>
            <a:ext cx="2664296" cy="1413892"/>
          </a:xfrm>
          <a:prstGeom prst="rect">
            <a:avLst/>
          </a:prstGeom>
          <a:noFill/>
          <a:ln>
            <a:noFill/>
          </a:ln>
        </p:spPr>
      </p:pic>
      <p:pic>
        <p:nvPicPr>
          <p:cNvPr id="5" name="Picture 4" descr="http://web4.audubon.org/bird/at_home/bird_feeding/images/Allens_Hbird_feeding_small.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48064" y="3546080"/>
            <a:ext cx="2376264" cy="1971152"/>
          </a:xfrm>
          <a:prstGeom prst="rect">
            <a:avLst/>
          </a:prstGeom>
          <a:noFill/>
          <a:ln>
            <a:noFill/>
          </a:ln>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87824" y="964429"/>
            <a:ext cx="2268706" cy="2073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1115616" y="2754660"/>
            <a:ext cx="1080120" cy="369332"/>
          </a:xfrm>
          <a:prstGeom prst="rect">
            <a:avLst/>
          </a:prstGeom>
          <a:noFill/>
        </p:spPr>
        <p:txBody>
          <a:bodyPr wrap="square" rtlCol="0">
            <a:spAutoFit/>
          </a:bodyPr>
          <a:lstStyle/>
          <a:p>
            <a:r>
              <a:rPr lang="en-NZ" dirty="0" smtClean="0"/>
              <a:t>fruit</a:t>
            </a:r>
            <a:endParaRPr lang="en-NZ" dirty="0"/>
          </a:p>
        </p:txBody>
      </p:sp>
      <p:sp>
        <p:nvSpPr>
          <p:cNvPr id="9" name="TextBox 8"/>
          <p:cNvSpPr txBox="1"/>
          <p:nvPr/>
        </p:nvSpPr>
        <p:spPr>
          <a:xfrm>
            <a:off x="6156176" y="2754660"/>
            <a:ext cx="1224136" cy="646331"/>
          </a:xfrm>
          <a:prstGeom prst="rect">
            <a:avLst/>
          </a:prstGeom>
          <a:noFill/>
        </p:spPr>
        <p:txBody>
          <a:bodyPr wrap="square" rtlCol="0">
            <a:spAutoFit/>
          </a:bodyPr>
          <a:lstStyle/>
          <a:p>
            <a:r>
              <a:rPr lang="en-NZ" dirty="0" smtClean="0"/>
              <a:t>Artificial nectar</a:t>
            </a:r>
            <a:endParaRPr lang="en-NZ" dirty="0"/>
          </a:p>
        </p:txBody>
      </p:sp>
      <p:sp>
        <p:nvSpPr>
          <p:cNvPr id="10" name="TextBox 9"/>
          <p:cNvSpPr txBox="1"/>
          <p:nvPr/>
        </p:nvSpPr>
        <p:spPr>
          <a:xfrm>
            <a:off x="3799394" y="3145860"/>
            <a:ext cx="829073" cy="369332"/>
          </a:xfrm>
          <a:prstGeom prst="rect">
            <a:avLst/>
          </a:prstGeom>
          <a:noFill/>
        </p:spPr>
        <p:txBody>
          <a:bodyPr wrap="none" rtlCol="0">
            <a:spAutoFit/>
          </a:bodyPr>
          <a:lstStyle/>
          <a:p>
            <a:r>
              <a:rPr lang="en-NZ" dirty="0" smtClean="0"/>
              <a:t>insects</a:t>
            </a:r>
            <a:endParaRPr lang="en-NZ" dirty="0"/>
          </a:p>
        </p:txBody>
      </p:sp>
      <p:sp>
        <p:nvSpPr>
          <p:cNvPr id="12" name="TextBox 11"/>
          <p:cNvSpPr txBox="1"/>
          <p:nvPr/>
        </p:nvSpPr>
        <p:spPr>
          <a:xfrm>
            <a:off x="6156176" y="5629889"/>
            <a:ext cx="1237390" cy="369332"/>
          </a:xfrm>
          <a:prstGeom prst="rect">
            <a:avLst/>
          </a:prstGeom>
          <a:noFill/>
        </p:spPr>
        <p:txBody>
          <a:bodyPr wrap="none" rtlCol="0">
            <a:spAutoFit/>
          </a:bodyPr>
          <a:lstStyle/>
          <a:p>
            <a:r>
              <a:rPr lang="en-NZ" dirty="0" smtClean="0"/>
              <a:t>Real nectar</a:t>
            </a:r>
            <a:endParaRPr lang="en-NZ" dirty="0"/>
          </a:p>
        </p:txBody>
      </p:sp>
      <p:pic>
        <p:nvPicPr>
          <p:cNvPr id="13" name="Picture 2" descr="F:\Toastmasters\Five-Finger-300x189.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27585" y="3427039"/>
            <a:ext cx="2959596" cy="186454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1835696" y="5629889"/>
            <a:ext cx="840295" cy="369332"/>
          </a:xfrm>
          <a:prstGeom prst="rect">
            <a:avLst/>
          </a:prstGeom>
          <a:noFill/>
        </p:spPr>
        <p:txBody>
          <a:bodyPr wrap="none" rtlCol="0">
            <a:spAutoFit/>
          </a:bodyPr>
          <a:lstStyle/>
          <a:p>
            <a:r>
              <a:rPr lang="en-NZ" dirty="0" smtClean="0"/>
              <a:t>berries</a:t>
            </a:r>
            <a:endParaRPr lang="en-NZ" dirty="0"/>
          </a:p>
        </p:txBody>
      </p:sp>
    </p:spTree>
    <p:extLst>
      <p:ext uri="{BB962C8B-B14F-4D97-AF65-F5344CB8AC3E}">
        <p14:creationId xmlns:p14="http://schemas.microsoft.com/office/powerpoint/2010/main" xmlns="" val="520467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9" y="161548"/>
            <a:ext cx="8640960" cy="6480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38433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1052736"/>
            <a:ext cx="1944216" cy="3970318"/>
          </a:xfrm>
          <a:prstGeom prst="rect">
            <a:avLst/>
          </a:prstGeom>
        </p:spPr>
        <p:txBody>
          <a:bodyPr wrap="square">
            <a:spAutoFit/>
          </a:bodyPr>
          <a:lstStyle/>
          <a:p>
            <a:pPr fontAlgn="base"/>
            <a:r>
              <a:rPr lang="en-NZ" b="1" dirty="0" smtClean="0"/>
              <a:t>THE PLAN  FOR YOUR GARDEN </a:t>
            </a:r>
            <a:r>
              <a:rPr lang="en-NZ" dirty="0" smtClean="0"/>
              <a:t>Start </a:t>
            </a:r>
            <a:r>
              <a:rPr lang="en-NZ" dirty="0"/>
              <a:t>by planning the eventual heights and widths of plants you want and select plants to suit. You can easily grow them yourself from seeds or cuttings or buy them from a plant nursery.</a:t>
            </a:r>
          </a:p>
          <a:p>
            <a:pPr fontAlgn="base"/>
            <a:endParaRPr lang="en-NZ" dirty="0"/>
          </a:p>
        </p:txBody>
      </p:sp>
      <p:sp>
        <p:nvSpPr>
          <p:cNvPr id="4" name="TextBox 3"/>
          <p:cNvSpPr txBox="1"/>
          <p:nvPr/>
        </p:nvSpPr>
        <p:spPr>
          <a:xfrm>
            <a:off x="1050523" y="4797152"/>
            <a:ext cx="6768752" cy="1200329"/>
          </a:xfrm>
          <a:prstGeom prst="rect">
            <a:avLst/>
          </a:prstGeom>
          <a:noFill/>
        </p:spPr>
        <p:txBody>
          <a:bodyPr wrap="square" rtlCol="0">
            <a:spAutoFit/>
          </a:bodyPr>
          <a:lstStyle/>
          <a:p>
            <a:r>
              <a:rPr lang="en-NZ" dirty="0"/>
              <a:t>Deciduous trees (kowhai, tree fuchsia/kotukutuku Fuchsia </a:t>
            </a:r>
            <a:r>
              <a:rPr lang="en-NZ" dirty="0" err="1"/>
              <a:t>excorticata</a:t>
            </a:r>
            <a:r>
              <a:rPr lang="en-NZ" dirty="0"/>
              <a:t>, deciduous tree daisy </a:t>
            </a:r>
            <a:r>
              <a:rPr lang="en-NZ" dirty="0" err="1"/>
              <a:t>Olearia</a:t>
            </a:r>
            <a:r>
              <a:rPr lang="en-NZ" dirty="0"/>
              <a:t> </a:t>
            </a:r>
            <a:r>
              <a:rPr lang="en-NZ" dirty="0" err="1"/>
              <a:t>hectorii</a:t>
            </a:r>
            <a:r>
              <a:rPr lang="en-NZ" dirty="0"/>
              <a:t>, </a:t>
            </a:r>
            <a:r>
              <a:rPr lang="en-NZ" dirty="0" err="1"/>
              <a:t>ribbonwood</a:t>
            </a:r>
            <a:r>
              <a:rPr lang="en-NZ" dirty="0"/>
              <a:t> </a:t>
            </a:r>
            <a:r>
              <a:rPr lang="en-NZ" dirty="0" err="1"/>
              <a:t>Plagianthus</a:t>
            </a:r>
            <a:r>
              <a:rPr lang="en-NZ" dirty="0"/>
              <a:t> </a:t>
            </a:r>
            <a:r>
              <a:rPr lang="en-NZ" dirty="0" err="1"/>
              <a:t>regius</a:t>
            </a:r>
            <a:r>
              <a:rPr lang="en-NZ" dirty="0"/>
              <a:t> and mountain lacebark </a:t>
            </a:r>
            <a:r>
              <a:rPr lang="en-NZ" dirty="0" err="1"/>
              <a:t>Hoheria</a:t>
            </a:r>
            <a:r>
              <a:rPr lang="en-NZ" dirty="0"/>
              <a:t> </a:t>
            </a:r>
            <a:r>
              <a:rPr lang="en-NZ" dirty="0" err="1"/>
              <a:t>lyallii</a:t>
            </a:r>
            <a:r>
              <a:rPr lang="en-NZ" dirty="0"/>
              <a:t>) will add shade in summer but let in light in winter.</a:t>
            </a:r>
          </a:p>
        </p:txBody>
      </p:sp>
      <p:pic>
        <p:nvPicPr>
          <p:cNvPr id="11266" name="Picture 2" descr="http://www.naturespic.com/i/5614FB03_w.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872" y="1749772"/>
            <a:ext cx="4536504" cy="25762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9716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dirty="0" smtClean="0"/>
              <a:t>ECOSOURCE YOUR PLANTS</a:t>
            </a:r>
            <a:endParaRPr lang="en-NZ" dirty="0"/>
          </a:p>
        </p:txBody>
      </p:sp>
      <p:sp>
        <p:nvSpPr>
          <p:cNvPr id="4" name="Content Placeholder 3"/>
          <p:cNvSpPr>
            <a:spLocks noGrp="1"/>
          </p:cNvSpPr>
          <p:nvPr>
            <p:ph idx="1"/>
          </p:nvPr>
        </p:nvSpPr>
        <p:spPr/>
        <p:txBody>
          <a:bodyPr/>
          <a:lstStyle/>
          <a:p>
            <a:endParaRPr lang="en-NZ" dirty="0"/>
          </a:p>
        </p:txBody>
      </p:sp>
      <p:sp>
        <p:nvSpPr>
          <p:cNvPr id="5" name="Text Placeholder 4"/>
          <p:cNvSpPr>
            <a:spLocks noGrp="1"/>
          </p:cNvSpPr>
          <p:nvPr>
            <p:ph type="body" sz="half" idx="2"/>
          </p:nvPr>
        </p:nvSpPr>
        <p:spPr/>
        <p:txBody>
          <a:bodyPr/>
          <a:lstStyle/>
          <a:p>
            <a:pPr lvl="0" fontAlgn="base">
              <a:spcBef>
                <a:spcPts val="0"/>
              </a:spcBef>
            </a:pPr>
            <a:r>
              <a:rPr lang="en-NZ" sz="1800" dirty="0">
                <a:solidFill>
                  <a:prstClr val="black"/>
                </a:solidFill>
              </a:rPr>
              <a:t>It is important that your plants are eco-sourced - from seeds or cuttings collected from local, wild origins. Many native plants have evolved their own distinctive forms and characteristics in different regions, and are adapted to cope with local conditions.</a:t>
            </a:r>
          </a:p>
          <a:p>
            <a:pPr lvl="0" fontAlgn="base">
              <a:spcBef>
                <a:spcPts val="0"/>
              </a:spcBef>
            </a:pPr>
            <a:r>
              <a:rPr lang="en-NZ" sz="1800" dirty="0">
                <a:solidFill>
                  <a:prstClr val="black"/>
                </a:solidFill>
              </a:rPr>
              <a:t>By planting local forms you will help preserve your area's unique botanical diversity - and your plants have better chance of thriving.</a:t>
            </a:r>
          </a:p>
          <a:p>
            <a:endParaRPr lang="en-NZ" dirty="0"/>
          </a:p>
        </p:txBody>
      </p:sp>
      <p:pic>
        <p:nvPicPr>
          <p:cNvPr id="29698" name="Picture 2" descr="C:\Users\jacqui\Pictures\plants nurser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95936" y="1340768"/>
            <a:ext cx="4608512" cy="34563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33317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731452623"/>
              </p:ext>
            </p:extLst>
          </p:nvPr>
        </p:nvGraphicFramePr>
        <p:xfrm>
          <a:off x="2915816" y="1700808"/>
          <a:ext cx="3347692" cy="4641380"/>
        </p:xfrm>
        <a:graphic>
          <a:graphicData uri="http://schemas.openxmlformats.org/drawingml/2006/table">
            <a:tbl>
              <a:tblPr/>
              <a:tblGrid>
                <a:gridCol w="518965"/>
                <a:gridCol w="869815"/>
                <a:gridCol w="957528"/>
                <a:gridCol w="73094"/>
                <a:gridCol w="73094"/>
                <a:gridCol w="102331"/>
                <a:gridCol w="80403"/>
                <a:gridCol w="102331"/>
                <a:gridCol w="73094"/>
                <a:gridCol w="73094"/>
                <a:gridCol w="80403"/>
                <a:gridCol w="73094"/>
                <a:gridCol w="95022"/>
                <a:gridCol w="87712"/>
                <a:gridCol w="87712"/>
              </a:tblGrid>
              <a:tr h="220670">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r>
              <a:tr h="105255">
                <a:tc>
                  <a:txBody>
                    <a:bodyPr/>
                    <a:lstStyle/>
                    <a:p>
                      <a:pPr algn="ctr" fontAlgn="ctr"/>
                      <a:r>
                        <a:rPr lang="en-NZ" sz="600" b="1" i="0" u="none" strike="noStrike" dirty="0">
                          <a:solidFill>
                            <a:srgbClr val="000000"/>
                          </a:solidFill>
                          <a:effectLst/>
                          <a:latin typeface="Calibri"/>
                        </a:rPr>
                        <a:t>Common name</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Botanical name</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Colour of ripe fruit/seed case</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J</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F</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M</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A</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M</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J</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J</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A</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S</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O</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N</a:t>
                      </a:r>
                    </a:p>
                  </a:txBody>
                  <a:tcPr marL="0" marR="0" marT="0" marB="0" anchor="ctr">
                    <a:lnL>
                      <a:noFill/>
                    </a:lnL>
                    <a:lnR>
                      <a:noFill/>
                    </a:lnR>
                    <a:lnT>
                      <a:noFill/>
                    </a:lnT>
                    <a:lnB>
                      <a:noFill/>
                    </a:lnB>
                  </a:tcPr>
                </a:tc>
                <a:tc>
                  <a:txBody>
                    <a:bodyPr/>
                    <a:lstStyle/>
                    <a:p>
                      <a:pPr algn="ctr" fontAlgn="ctr"/>
                      <a:r>
                        <a:rPr lang="en-NZ" sz="600" b="1" i="0" u="none" strike="noStrike" dirty="0">
                          <a:solidFill>
                            <a:srgbClr val="000000"/>
                          </a:solidFill>
                          <a:effectLst/>
                          <a:latin typeface="Calibri"/>
                        </a:rPr>
                        <a:t>D</a:t>
                      </a:r>
                    </a:p>
                  </a:txBody>
                  <a:tcPr marL="0" marR="0" marT="0" marB="0" anchor="ctr">
                    <a:lnL>
                      <a:noFill/>
                    </a:lnL>
                    <a:lnR>
                      <a:noFill/>
                    </a:lnR>
                    <a:lnT>
                      <a:noFill/>
                    </a:lnT>
                    <a:lnB>
                      <a:noFill/>
                    </a:lnB>
                  </a:tcPr>
                </a:tc>
              </a:tr>
              <a:tr h="105255">
                <a:tc>
                  <a:txBody>
                    <a:bodyPr/>
                    <a:lstStyle/>
                    <a:p>
                      <a:pPr algn="l" fontAlgn="t"/>
                      <a:r>
                        <a:rPr lang="en-NZ" sz="600" b="0" i="0" u="none" strike="noStrike" dirty="0">
                          <a:solidFill>
                            <a:srgbClr val="000000"/>
                          </a:solidFill>
                          <a:effectLst/>
                          <a:latin typeface="Calibri"/>
                        </a:rPr>
                        <a:t>Akeake</a:t>
                      </a:r>
                    </a:p>
                  </a:txBody>
                  <a:tcPr marL="0" marR="0" marT="0" marB="0">
                    <a:lnL>
                      <a:noFill/>
                    </a:lnL>
                    <a:lnR>
                      <a:noFill/>
                    </a:lnR>
                    <a:lnT>
                      <a:noFill/>
                    </a:lnT>
                    <a:lnB>
                      <a:noFill/>
                    </a:lnB>
                  </a:tcPr>
                </a:tc>
                <a:tc>
                  <a:txBody>
                    <a:bodyPr/>
                    <a:lstStyle/>
                    <a:p>
                      <a:pPr algn="l" fontAlgn="t"/>
                      <a:r>
                        <a:rPr lang="en-NZ" sz="600" b="0" i="1" u="none" strike="noStrike" dirty="0" err="1">
                          <a:solidFill>
                            <a:srgbClr val="000000"/>
                          </a:solidFill>
                          <a:effectLst/>
                          <a:latin typeface="Calibri"/>
                        </a:rPr>
                        <a:t>Dodoneae</a:t>
                      </a:r>
                      <a:r>
                        <a:rPr lang="en-NZ" sz="600" b="0" i="1" u="none" strike="noStrike" dirty="0">
                          <a:solidFill>
                            <a:srgbClr val="000000"/>
                          </a:solidFill>
                          <a:effectLst/>
                          <a:latin typeface="Calibri"/>
                        </a:rPr>
                        <a:t> </a:t>
                      </a:r>
                      <a:r>
                        <a:rPr lang="en-NZ" sz="600" b="0" i="1" u="none" strike="noStrike" dirty="0" err="1">
                          <a:solidFill>
                            <a:srgbClr val="000000"/>
                          </a:solidFill>
                          <a:effectLst/>
                          <a:latin typeface="Calibri"/>
                        </a:rPr>
                        <a:t>viscosa</a:t>
                      </a:r>
                      <a:endParaRPr lang="en-NZ" sz="600" b="0" i="1" u="none" strike="noStrike" dirty="0">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dry/brown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Broadleaf</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Griselinia littoralis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dark 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Cabbage tree</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Cordyline australis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cream</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Five finger</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Pseudopanax arboreus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black</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Fuchsia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Fuchsia excorticata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red/purple</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Flax (lowland)</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Phormium tenax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dry/black</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Flax (mountain)</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Phormium cookianum</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dry/black</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Honeysuckle</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Knightia excelsa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dry/brown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Houpara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Pseudopanax lessonii</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black</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Kahikatea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Dacrycarpus dacrydioides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red/brown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Kamahi</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Weinmannia racemosa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dry/pale 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Kanuka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Kunzea ericoides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Karaka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Corynocarpus laevigatus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orange</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Karamu</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Coprosma robusta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orange</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Karo</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Pittosporum crassifolium</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green/brown</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Kauri</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Agathis australis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green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Kohekohe</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Dysoxylum spectabile</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green/red</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Kohuhu</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Pittosporum tenuifolium</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green/brown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Kowhai</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Sophora microphylla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dry brown</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Lacebark</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Hoheria sextstylosa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dry/brown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Lancewood</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Pseudopanax crassifolius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purple</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Lemonwood</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Pittosporum eugenioides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black</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Mahoe</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Melicytus ramiflorus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purple</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Manuka</a:t>
                      </a:r>
                    </a:p>
                  </a:txBody>
                  <a:tcPr marL="0" marR="0" marT="0" marB="0">
                    <a:lnL>
                      <a:noFill/>
                    </a:lnL>
                    <a:lnR>
                      <a:noFill/>
                    </a:lnR>
                    <a:lnT>
                      <a:noFill/>
                    </a:lnT>
                    <a:lnB>
                      <a:noFill/>
                    </a:lnB>
                  </a:tcPr>
                </a:tc>
                <a:tc>
                  <a:txBody>
                    <a:bodyPr/>
                    <a:lstStyle/>
                    <a:p>
                      <a:pPr algn="l" fontAlgn="t"/>
                      <a:r>
                        <a:rPr lang="en-NZ" sz="600" b="0" i="1" u="none" strike="noStrike" dirty="0">
                          <a:solidFill>
                            <a:srgbClr val="000000"/>
                          </a:solidFill>
                          <a:effectLst/>
                          <a:latin typeface="Calibri"/>
                        </a:rPr>
                        <a:t>Leptospermum </a:t>
                      </a:r>
                      <a:r>
                        <a:rPr lang="en-NZ" sz="600" b="0" i="1" u="none" strike="noStrike" dirty="0" err="1">
                          <a:solidFill>
                            <a:srgbClr val="000000"/>
                          </a:solidFill>
                          <a:effectLst/>
                          <a:latin typeface="Calibri"/>
                        </a:rPr>
                        <a:t>scoparium</a:t>
                      </a:r>
                      <a:endParaRPr lang="en-NZ" sz="600" b="0" i="1" u="none" strike="noStrike" dirty="0">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Mapou</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Myrsine australis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black</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Matai</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Prumnopitys taxifolia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black</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Miro</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Prumnopitys ferruginea </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red</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Ngaio</a:t>
                      </a:r>
                    </a:p>
                  </a:txBody>
                  <a:tcPr marL="0" marR="0" marT="0" marB="0">
                    <a:lnL>
                      <a:noFill/>
                    </a:lnL>
                    <a:lnR>
                      <a:noFill/>
                    </a:lnR>
                    <a:lnT>
                      <a:noFill/>
                    </a:lnT>
                    <a:lnB>
                      <a:noFill/>
                    </a:lnB>
                  </a:tcPr>
                </a:tc>
                <a:tc>
                  <a:txBody>
                    <a:bodyPr/>
                    <a:lstStyle/>
                    <a:p>
                      <a:pPr algn="l" fontAlgn="t"/>
                      <a:r>
                        <a:rPr lang="en-NZ" sz="600" b="0" i="1" u="none" strike="noStrike" dirty="0" err="1">
                          <a:solidFill>
                            <a:srgbClr val="000000"/>
                          </a:solidFill>
                          <a:effectLst/>
                          <a:latin typeface="Calibri"/>
                        </a:rPr>
                        <a:t>Myoporum</a:t>
                      </a:r>
                      <a:r>
                        <a:rPr lang="en-NZ" sz="600" b="0" i="1" u="none" strike="noStrike" dirty="0">
                          <a:solidFill>
                            <a:srgbClr val="000000"/>
                          </a:solidFill>
                          <a:effectLst/>
                          <a:latin typeface="Calibri"/>
                        </a:rPr>
                        <a:t> </a:t>
                      </a:r>
                      <a:r>
                        <a:rPr lang="en-NZ" sz="600" b="0" i="1" u="none" strike="noStrike" dirty="0" err="1">
                          <a:solidFill>
                            <a:srgbClr val="000000"/>
                          </a:solidFill>
                          <a:effectLst/>
                          <a:latin typeface="Calibri"/>
                        </a:rPr>
                        <a:t>laetum</a:t>
                      </a:r>
                      <a:endParaRPr lang="en-NZ" sz="600" b="0" i="1" u="none" strike="noStrike" dirty="0">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pink/purple</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Nikau</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Rhopalostylis sapida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red</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Pigeonwood</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Hedycarya arborea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orange</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Pohutukawa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Metrosideros excelsa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dry/brown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Pukatea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Laurelia novae-zelandiae</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green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Puriri</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Vitex lucens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red</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Rangiora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Brachyglottis repanda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dry/brown</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Rimu</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Dacrydium cupressinum</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red/brown</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Tawa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Beilschmiedia tawa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purple</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Taupata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Coprosma repens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orange</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Titoki</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Alectryon excelsus</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red/black</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Totara</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Podocarpus totara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red/yellow</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t"/>
                      <a:r>
                        <a:rPr lang="en-NZ" sz="600" b="0" i="0" u="none" strike="noStrike">
                          <a:solidFill>
                            <a:srgbClr val="000000"/>
                          </a:solidFill>
                          <a:effectLst/>
                          <a:latin typeface="Calibri"/>
                        </a:rPr>
                        <a:t>Wineberry</a:t>
                      </a:r>
                    </a:p>
                  </a:txBody>
                  <a:tcPr marL="0" marR="0" marT="0" marB="0">
                    <a:lnL>
                      <a:noFill/>
                    </a:lnL>
                    <a:lnR>
                      <a:noFill/>
                    </a:lnR>
                    <a:lnT>
                      <a:noFill/>
                    </a:lnT>
                    <a:lnB>
                      <a:noFill/>
                    </a:lnB>
                  </a:tcPr>
                </a:tc>
                <a:tc>
                  <a:txBody>
                    <a:bodyPr/>
                    <a:lstStyle/>
                    <a:p>
                      <a:pPr algn="l" fontAlgn="t"/>
                      <a:r>
                        <a:rPr lang="en-NZ" sz="600" b="0" i="1" u="none" strike="noStrike">
                          <a:solidFill>
                            <a:srgbClr val="000000"/>
                          </a:solidFill>
                          <a:effectLst/>
                          <a:latin typeface="Calibri"/>
                        </a:rPr>
                        <a:t>Aristotelia serrata</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red/black</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r>
                        <a:rPr lang="en-NZ" sz="600" b="0" i="0" u="none" strike="noStrike">
                          <a:solidFill>
                            <a:srgbClr val="000000"/>
                          </a:solidFill>
                          <a:effectLst/>
                          <a:latin typeface="Calibri"/>
                        </a:rPr>
                        <a:t>x</a:t>
                      </a: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c>
                  <a:txBody>
                    <a:bodyPr/>
                    <a:lstStyle/>
                    <a:p>
                      <a:pPr algn="l" fontAlgn="t"/>
                      <a:endParaRPr lang="en-NZ" sz="600" b="0" i="0" u="none" strike="noStrike">
                        <a:solidFill>
                          <a:srgbClr val="000000"/>
                        </a:solidFill>
                        <a:effectLst/>
                        <a:latin typeface="Calibri"/>
                      </a:endParaRPr>
                    </a:p>
                  </a:txBody>
                  <a:tcPr marL="0" marR="0" marT="0" marB="0">
                    <a:lnL>
                      <a:noFill/>
                    </a:lnL>
                    <a:lnR>
                      <a:noFill/>
                    </a:lnR>
                    <a:lnT>
                      <a:noFill/>
                    </a:lnT>
                    <a:lnB>
                      <a:noFill/>
                    </a:lnB>
                  </a:tcPr>
                </a:tc>
              </a:tr>
              <a:tr h="105255">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NZ" sz="600" b="0" i="0" u="none" strike="noStrike" dirty="0">
                        <a:solidFill>
                          <a:srgbClr val="000000"/>
                        </a:solidFill>
                        <a:effectLst/>
                        <a:latin typeface="Calibri"/>
                      </a:endParaRPr>
                    </a:p>
                  </a:txBody>
                  <a:tcPr marL="0" marR="0" marT="0" marB="0" anchor="b">
                    <a:lnL>
                      <a:noFill/>
                    </a:lnL>
                    <a:lnR>
                      <a:noFill/>
                    </a:lnR>
                    <a:lnT>
                      <a:noFill/>
                    </a:lnT>
                    <a:lnB>
                      <a:noFill/>
                    </a:lnB>
                  </a:tcPr>
                </a:tc>
              </a:tr>
            </a:tbl>
          </a:graphicData>
        </a:graphic>
      </p:graphicFrame>
      <p:sp>
        <p:nvSpPr>
          <p:cNvPr id="3" name="Title 2"/>
          <p:cNvSpPr>
            <a:spLocks noGrp="1"/>
          </p:cNvSpPr>
          <p:nvPr>
            <p:ph type="title"/>
          </p:nvPr>
        </p:nvSpPr>
        <p:spPr/>
        <p:txBody>
          <a:bodyPr>
            <a:normAutofit/>
          </a:bodyPr>
          <a:lstStyle/>
          <a:p>
            <a:r>
              <a:rPr lang="en-NZ" sz="3200" dirty="0" smtClean="0"/>
              <a:t>NOW IS GOOD </a:t>
            </a:r>
            <a:endParaRPr lang="en-NZ" sz="3200" dirty="0"/>
          </a:p>
        </p:txBody>
      </p:sp>
      <p:sp>
        <p:nvSpPr>
          <p:cNvPr id="4" name="Content Placeholder 3"/>
          <p:cNvSpPr>
            <a:spLocks noGrp="1"/>
          </p:cNvSpPr>
          <p:nvPr>
            <p:ph idx="1"/>
          </p:nvPr>
        </p:nvSpPr>
        <p:spPr/>
        <p:txBody>
          <a:bodyPr/>
          <a:lstStyle/>
          <a:p>
            <a:endParaRPr lang="en-NZ" dirty="0" smtClean="0"/>
          </a:p>
          <a:p>
            <a:r>
              <a:rPr lang="en-NZ" dirty="0" smtClean="0"/>
              <a:t>COLLECT SEEDS </a:t>
            </a:r>
            <a:endParaRPr lang="en-NZ" dirty="0"/>
          </a:p>
        </p:txBody>
      </p:sp>
      <p:sp>
        <p:nvSpPr>
          <p:cNvPr id="5" name="Text Placeholder 4"/>
          <p:cNvSpPr>
            <a:spLocks noGrp="1"/>
          </p:cNvSpPr>
          <p:nvPr>
            <p:ph type="body" sz="half" idx="2"/>
          </p:nvPr>
        </p:nvSpPr>
        <p:spPr/>
        <p:txBody>
          <a:bodyPr/>
          <a:lstStyle/>
          <a:p>
            <a:endParaRPr lang="en-NZ" dirty="0"/>
          </a:p>
        </p:txBody>
      </p:sp>
    </p:spTree>
    <p:extLst>
      <p:ext uri="{BB962C8B-B14F-4D97-AF65-F5344CB8AC3E}">
        <p14:creationId xmlns:p14="http://schemas.microsoft.com/office/powerpoint/2010/main" xmlns="" val="1603129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510340024"/>
              </p:ext>
            </p:extLst>
          </p:nvPr>
        </p:nvGraphicFramePr>
        <p:xfrm>
          <a:off x="1403649" y="1246188"/>
          <a:ext cx="6210002" cy="3886200"/>
        </p:xfrm>
        <a:graphic>
          <a:graphicData uri="http://schemas.openxmlformats.org/drawingml/2006/table">
            <a:tbl>
              <a:tblPr>
                <a:tableStyleId>{5C22544A-7EE6-4342-B048-85BDC9FD1C3A}</a:tableStyleId>
              </a:tblPr>
              <a:tblGrid>
                <a:gridCol w="876472"/>
                <a:gridCol w="1227646"/>
                <a:gridCol w="384498"/>
                <a:gridCol w="274641"/>
                <a:gridCol w="302105"/>
                <a:gridCol w="315837"/>
                <a:gridCol w="260909"/>
                <a:gridCol w="288373"/>
                <a:gridCol w="247177"/>
                <a:gridCol w="288373"/>
                <a:gridCol w="247177"/>
                <a:gridCol w="274641"/>
                <a:gridCol w="288373"/>
                <a:gridCol w="274641"/>
                <a:gridCol w="659139"/>
              </a:tblGrid>
              <a:tr h="182880">
                <a:tc gridSpan="2">
                  <a:txBody>
                    <a:bodyPr/>
                    <a:lstStyle/>
                    <a:p>
                      <a:pPr algn="l" fontAlgn="b"/>
                      <a:r>
                        <a:rPr lang="en-NZ" sz="1100" u="none" strike="noStrike">
                          <a:effectLst/>
                        </a:rPr>
                        <a:t>Monthly calendar of plants for birds</a:t>
                      </a:r>
                      <a:endParaRPr lang="en-NZ" sz="1100" b="0" i="0" u="none" strike="noStrike">
                        <a:solidFill>
                          <a:srgbClr val="000000"/>
                        </a:solidFill>
                        <a:effectLst/>
                        <a:latin typeface="Calibri"/>
                      </a:endParaRPr>
                    </a:p>
                  </a:txBody>
                  <a:tcPr marL="7620" marR="7620" marT="7620" marB="0" anchor="b"/>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Key:</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N - Nectar</a:t>
                      </a:r>
                      <a:endParaRPr lang="en-NZ" sz="1100" b="0" i="0" u="none" strike="noStrike">
                        <a:solidFill>
                          <a:srgbClr val="000000"/>
                        </a:solidFill>
                        <a:effectLst/>
                        <a:latin typeface="Calibri"/>
                      </a:endParaRPr>
                    </a:p>
                  </a:txBody>
                  <a:tcPr marL="7620" marR="7620" marT="7620" marB="0" anchor="b"/>
                </a:tc>
                <a:tc gridSpan="4">
                  <a:txBody>
                    <a:bodyPr/>
                    <a:lstStyle/>
                    <a:p>
                      <a:pPr algn="l" fontAlgn="b"/>
                      <a:r>
                        <a:rPr lang="en-NZ" sz="1100" u="none" strike="noStrike">
                          <a:effectLst/>
                        </a:rPr>
                        <a:t>FS - Fruit and seeds</a:t>
                      </a:r>
                      <a:endParaRPr lang="en-NZ" sz="1100" b="0" i="0" u="none" strike="noStrike">
                        <a:solidFill>
                          <a:srgbClr val="000000"/>
                        </a:solidFill>
                        <a:effectLst/>
                        <a:latin typeface="Calibri"/>
                      </a:endParaRPr>
                    </a:p>
                  </a:txBody>
                  <a:tcPr marL="7620" marR="7620" marT="7620" marB="0" anchor="b"/>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gridSpan="7">
                  <a:txBody>
                    <a:bodyPr/>
                    <a:lstStyle/>
                    <a:p>
                      <a:pPr algn="l" fontAlgn="b"/>
                      <a:r>
                        <a:rPr lang="en-NZ" sz="1100" u="none" strike="noStrike">
                          <a:effectLst/>
                        </a:rPr>
                        <a:t>FSN - Fruit, seeds and nectar</a:t>
                      </a:r>
                      <a:endParaRPr lang="en-NZ" sz="1100" b="0" i="0" u="none" strike="noStrike">
                        <a:solidFill>
                          <a:srgbClr val="000000"/>
                        </a:solidFill>
                        <a:effectLst/>
                        <a:latin typeface="Calibri"/>
                      </a:endParaRPr>
                    </a:p>
                  </a:txBody>
                  <a:tcPr marL="7620" marR="7620" marT="7620"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r>
              <a:tr h="182880">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Common name</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Botanical name</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J</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M</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A</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M</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J</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J</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A</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O</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D</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Akatea</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Metrosideros fulgens</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 </a:t>
                      </a:r>
                      <a:endParaRPr lang="en-NZ" sz="1100" b="0" i="0" u="none" strike="noStrike">
                        <a:solidFill>
                          <a:srgbClr val="000000"/>
                        </a:solidFill>
                        <a:effectLst/>
                        <a:latin typeface="Calibri"/>
                      </a:endParaRPr>
                    </a:p>
                  </a:txBody>
                  <a:tcPr marL="7620" marR="7620" marT="7620" marB="0" anchor="b"/>
                </a:tc>
                <a:tc gridSpan="2">
                  <a:txBody>
                    <a:bodyPr/>
                    <a:lstStyle/>
                    <a:p>
                      <a:pPr algn="l" fontAlgn="b"/>
                      <a:r>
                        <a:rPr lang="en-NZ" sz="1100" u="none" strike="noStrike">
                          <a:effectLst/>
                        </a:rPr>
                        <a:t>  N </a:t>
                      </a:r>
                      <a:endParaRPr lang="en-NZ" sz="1100" b="0" i="0" u="none" strike="noStrike">
                        <a:solidFill>
                          <a:srgbClr val="000000"/>
                        </a:solidFill>
                        <a:effectLst/>
                        <a:latin typeface="Calibri"/>
                      </a:endParaRPr>
                    </a:p>
                  </a:txBody>
                  <a:tcPr marL="7620" marR="7620" marT="7620" marB="0" anchor="b"/>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Astelia</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Astelia nervosa</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FSN</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 </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 </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Cabbage tree</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Cordyline australis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 </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Fivefinger*</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Pseudopanax arboreus</a:t>
                      </a:r>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Flax (mountain)</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Phormium cookianum</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 </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no seeds</a:t>
                      </a:r>
                      <a:endParaRPr lang="en-NZ" sz="1100" b="1"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Flax (lowland)</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Phormium tenax</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Hinau</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Elaeocarpus dentatus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 </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Kahikatea</a:t>
                      </a:r>
                      <a:endParaRPr lang="en-NZ" sz="1100" b="0" i="0" u="none" strike="noStrike">
                        <a:solidFill>
                          <a:srgbClr val="000000"/>
                        </a:solidFill>
                        <a:effectLst/>
                        <a:latin typeface="Calibri"/>
                      </a:endParaRPr>
                    </a:p>
                  </a:txBody>
                  <a:tcPr marL="7620" marR="7620" marT="7620" marB="0" anchor="b"/>
                </a:tc>
                <a:tc gridSpan="2">
                  <a:txBody>
                    <a:bodyPr/>
                    <a:lstStyle/>
                    <a:p>
                      <a:pPr algn="l" fontAlgn="b"/>
                      <a:r>
                        <a:rPr lang="en-NZ" sz="1100" u="none" strike="noStrike">
                          <a:effectLst/>
                        </a:rPr>
                        <a:t>Dacrycarpus dacrydiodes</a:t>
                      </a:r>
                      <a:endParaRPr lang="en-NZ" sz="1100" b="0" i="0" u="none" strike="noStrike">
                        <a:solidFill>
                          <a:srgbClr val="000000"/>
                        </a:solidFill>
                        <a:effectLst/>
                        <a:latin typeface="Calibri"/>
                      </a:endParaRPr>
                    </a:p>
                  </a:txBody>
                  <a:tcPr marL="7620" marR="7620" marT="7620" marB="0" anchor="b"/>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Kaikomako*</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Pennantia corymbosa</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 </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Kakabeak</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Clianthus puniceus</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Kanono*</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Coprosma grandifolia</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u="none" strike="noStrike">
                          <a:effectLst/>
                        </a:rPr>
                        <a:t>Karaka*+</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Corynocarpus laevigatus</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u="none" strike="noStrike">
                          <a:effectLst/>
                        </a:rPr>
                        <a:t> FS </a:t>
                      </a:r>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dirty="0">
                        <a:solidFill>
                          <a:srgbClr val="000000"/>
                        </a:solidFill>
                        <a:effectLst/>
                        <a:latin typeface="Calibri"/>
                      </a:endParaRPr>
                    </a:p>
                  </a:txBody>
                  <a:tcPr marL="7620" marR="7620" marT="7620" marB="0" anchor="b"/>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3827068444"/>
              </p:ext>
            </p:extLst>
          </p:nvPr>
        </p:nvGraphicFramePr>
        <p:xfrm>
          <a:off x="1259631" y="1196753"/>
          <a:ext cx="6221572" cy="4798322"/>
        </p:xfrm>
        <a:graphic>
          <a:graphicData uri="http://schemas.openxmlformats.org/drawingml/2006/table">
            <a:tbl>
              <a:tblPr>
                <a:tableStyleId>{5C22544A-7EE6-4342-B048-85BDC9FD1C3A}</a:tableStyleId>
              </a:tblPr>
              <a:tblGrid>
                <a:gridCol w="766811"/>
                <a:gridCol w="1255549"/>
                <a:gridCol w="393237"/>
                <a:gridCol w="280884"/>
                <a:gridCol w="308972"/>
                <a:gridCol w="323016"/>
                <a:gridCol w="266840"/>
                <a:gridCol w="294928"/>
                <a:gridCol w="252795"/>
                <a:gridCol w="294928"/>
                <a:gridCol w="252795"/>
                <a:gridCol w="280884"/>
                <a:gridCol w="294928"/>
                <a:gridCol w="280884"/>
                <a:gridCol w="674121"/>
              </a:tblGrid>
              <a:tr h="512626">
                <a:tc gridSpan="2">
                  <a:txBody>
                    <a:bodyPr/>
                    <a:lstStyle/>
                    <a:p>
                      <a:pPr algn="l" fontAlgn="b"/>
                      <a:r>
                        <a:rPr lang="en-NZ" sz="1100" u="none" strike="noStrike" dirty="0">
                          <a:effectLst/>
                        </a:rPr>
                        <a:t>Monthly calendar of plants for birds</a:t>
                      </a:r>
                      <a:endParaRPr lang="en-NZ" sz="1100" b="0" i="0" u="none" strike="noStrike" dirty="0">
                        <a:solidFill>
                          <a:srgbClr val="000000"/>
                        </a:solidFill>
                        <a:effectLst/>
                        <a:latin typeface="Calibri"/>
                      </a:endParaRPr>
                    </a:p>
                  </a:txBody>
                  <a:tcPr marL="7288" marR="7288" marT="7288" marB="0" anchor="b"/>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174916">
                <a:tc>
                  <a:txBody>
                    <a:bodyPr/>
                    <a:lstStyle/>
                    <a:p>
                      <a:pPr algn="l" fontAlgn="b"/>
                      <a:r>
                        <a:rPr lang="en-NZ" sz="1100" u="none" strike="noStrike">
                          <a:effectLst/>
                        </a:rPr>
                        <a:t>Key:</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N - Nectar</a:t>
                      </a:r>
                      <a:endParaRPr lang="en-NZ" sz="1100" b="0" i="0" u="none" strike="noStrike">
                        <a:solidFill>
                          <a:srgbClr val="000000"/>
                        </a:solidFill>
                        <a:effectLst/>
                        <a:latin typeface="Calibri"/>
                      </a:endParaRPr>
                    </a:p>
                  </a:txBody>
                  <a:tcPr marL="7288" marR="7288" marT="7288" marB="0" anchor="b"/>
                </a:tc>
                <a:tc gridSpan="4">
                  <a:txBody>
                    <a:bodyPr/>
                    <a:lstStyle/>
                    <a:p>
                      <a:pPr algn="l" fontAlgn="b"/>
                      <a:r>
                        <a:rPr lang="en-NZ" sz="1100" u="none" strike="noStrike">
                          <a:effectLst/>
                        </a:rPr>
                        <a:t>FS - Fruit and seeds</a:t>
                      </a:r>
                      <a:endParaRPr lang="en-NZ" sz="1100" b="0" i="0" u="none" strike="noStrike">
                        <a:solidFill>
                          <a:srgbClr val="000000"/>
                        </a:solidFill>
                        <a:effectLst/>
                        <a:latin typeface="Calibri"/>
                      </a:endParaRPr>
                    </a:p>
                  </a:txBody>
                  <a:tcPr marL="7288" marR="7288" marT="7288" marB="0" anchor="b"/>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gridSpan="7">
                  <a:txBody>
                    <a:bodyPr/>
                    <a:lstStyle/>
                    <a:p>
                      <a:pPr algn="l" fontAlgn="b"/>
                      <a:r>
                        <a:rPr lang="en-NZ" sz="1100" u="none" strike="noStrike">
                          <a:effectLst/>
                        </a:rPr>
                        <a:t>FSN - Fruit, seeds and nectar</a:t>
                      </a:r>
                      <a:endParaRPr lang="en-NZ" sz="1100" b="0" i="0" u="none" strike="noStrike">
                        <a:solidFill>
                          <a:srgbClr val="000000"/>
                        </a:solidFill>
                        <a:effectLst/>
                        <a:latin typeface="Calibri"/>
                      </a:endParaRPr>
                    </a:p>
                  </a:txBody>
                  <a:tcPr marL="7288" marR="7288" marT="7288"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r>
              <a:tr h="174916">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327968">
                <a:tc>
                  <a:txBody>
                    <a:bodyPr/>
                    <a:lstStyle/>
                    <a:p>
                      <a:pPr algn="l" fontAlgn="b"/>
                      <a:r>
                        <a:rPr lang="en-NZ" sz="1100" u="none" strike="noStrike">
                          <a:effectLst/>
                        </a:rPr>
                        <a:t>Common name</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Botanical name</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J</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M</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A</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M</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J</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J</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A</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O</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D</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dirty="0">
                        <a:solidFill>
                          <a:srgbClr val="000000"/>
                        </a:solidFill>
                        <a:effectLst/>
                        <a:latin typeface="Calibri"/>
                      </a:endParaRPr>
                    </a:p>
                  </a:txBody>
                  <a:tcPr marL="7288" marR="7288" marT="7288" marB="0" anchor="b"/>
                </a:tc>
              </a:tr>
              <a:tr h="174916">
                <a:tc>
                  <a:txBody>
                    <a:bodyPr/>
                    <a:lstStyle/>
                    <a:p>
                      <a:pPr algn="l" fontAlgn="b"/>
                      <a:r>
                        <a:rPr lang="en-NZ" sz="1100" u="none" strike="noStrike">
                          <a:effectLst/>
                        </a:rPr>
                        <a:t>Akatea</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Metrosideros fulgens</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 </a:t>
                      </a:r>
                      <a:endParaRPr lang="en-NZ" sz="1100" b="0" i="0" u="none" strike="noStrike">
                        <a:solidFill>
                          <a:srgbClr val="000000"/>
                        </a:solidFill>
                        <a:effectLst/>
                        <a:latin typeface="Calibri"/>
                      </a:endParaRPr>
                    </a:p>
                  </a:txBody>
                  <a:tcPr marL="7288" marR="7288" marT="7288" marB="0" anchor="b"/>
                </a:tc>
                <a:tc gridSpan="2">
                  <a:txBody>
                    <a:bodyPr/>
                    <a:lstStyle/>
                    <a:p>
                      <a:pPr algn="l" fontAlgn="b"/>
                      <a:r>
                        <a:rPr lang="en-NZ" sz="1100" u="none" strike="noStrike">
                          <a:effectLst/>
                        </a:rPr>
                        <a:t>  N </a:t>
                      </a:r>
                      <a:endParaRPr lang="en-NZ" sz="1100" b="0" i="0" u="none" strike="noStrike">
                        <a:solidFill>
                          <a:srgbClr val="000000"/>
                        </a:solidFill>
                        <a:effectLst/>
                        <a:latin typeface="Calibri"/>
                      </a:endParaRPr>
                    </a:p>
                  </a:txBody>
                  <a:tcPr marL="7288" marR="7288" marT="7288" marB="0" anchor="b"/>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174916">
                <a:tc>
                  <a:txBody>
                    <a:bodyPr/>
                    <a:lstStyle/>
                    <a:p>
                      <a:pPr algn="l" fontAlgn="b"/>
                      <a:r>
                        <a:rPr lang="en-NZ" sz="1100" u="none" strike="noStrike">
                          <a:effectLst/>
                        </a:rPr>
                        <a:t>Astelia</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Astelia nervosa</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FSN</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 </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 </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327968">
                <a:tc>
                  <a:txBody>
                    <a:bodyPr/>
                    <a:lstStyle/>
                    <a:p>
                      <a:pPr algn="l" fontAlgn="b"/>
                      <a:r>
                        <a:rPr lang="en-NZ" sz="1100" u="none" strike="noStrike">
                          <a:effectLst/>
                        </a:rPr>
                        <a:t>Cabbage tree</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Cordyline australis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 </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327968">
                <a:tc>
                  <a:txBody>
                    <a:bodyPr/>
                    <a:lstStyle/>
                    <a:p>
                      <a:pPr algn="l" fontAlgn="b"/>
                      <a:r>
                        <a:rPr lang="en-NZ" sz="1100" b="1" u="none" strike="noStrike" dirty="0" err="1">
                          <a:effectLst/>
                        </a:rPr>
                        <a:t>Fivefinger</a:t>
                      </a:r>
                      <a:r>
                        <a:rPr lang="en-NZ" sz="1100" b="1" u="none" strike="noStrike" dirty="0">
                          <a:effectLst/>
                        </a:rPr>
                        <a:t>*</a:t>
                      </a:r>
                      <a:endParaRPr lang="en-NZ" sz="1100" b="1" i="0" u="none" strike="noStrike" dirty="0">
                        <a:solidFill>
                          <a:srgbClr val="000000"/>
                        </a:solidFill>
                        <a:effectLst/>
                        <a:latin typeface="Calibri"/>
                      </a:endParaRPr>
                    </a:p>
                  </a:txBody>
                  <a:tcPr marL="7288" marR="7288" marT="7288" marB="0" anchor="b"/>
                </a:tc>
                <a:tc>
                  <a:txBody>
                    <a:bodyPr/>
                    <a:lstStyle/>
                    <a:p>
                      <a:pPr algn="l" fontAlgn="b"/>
                      <a:r>
                        <a:rPr lang="en-NZ" sz="1100" b="1" u="none" strike="noStrike">
                          <a:effectLst/>
                        </a:rPr>
                        <a:t>Pseudopanax arboreus</a:t>
                      </a:r>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b="1" u="none" strike="noStrike">
                          <a:effectLst/>
                        </a:rPr>
                        <a:t> FS</a:t>
                      </a:r>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b="1" u="none" strike="noStrike">
                          <a:effectLst/>
                        </a:rPr>
                        <a:t> FS</a:t>
                      </a:r>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b="1" u="none" strike="noStrike">
                          <a:effectLst/>
                        </a:rPr>
                        <a:t> FS</a:t>
                      </a:r>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b="1" u="none" strike="noStrike">
                          <a:effectLst/>
                        </a:rPr>
                        <a:t> FS</a:t>
                      </a:r>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r>
              <a:tr h="327968">
                <a:tc>
                  <a:txBody>
                    <a:bodyPr/>
                    <a:lstStyle/>
                    <a:p>
                      <a:pPr algn="l" fontAlgn="b"/>
                      <a:r>
                        <a:rPr lang="en-NZ" sz="1100" b="1" u="none" strike="noStrike">
                          <a:effectLst/>
                        </a:rPr>
                        <a:t>Flax (mountain)</a:t>
                      </a:r>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b="1" u="none" strike="noStrike" dirty="0" err="1">
                          <a:effectLst/>
                        </a:rPr>
                        <a:t>Phormium</a:t>
                      </a:r>
                      <a:r>
                        <a:rPr lang="en-NZ" sz="1100" b="1" u="none" strike="noStrike" dirty="0">
                          <a:effectLst/>
                        </a:rPr>
                        <a:t> </a:t>
                      </a:r>
                      <a:r>
                        <a:rPr lang="en-NZ" sz="1100" b="1" u="none" strike="noStrike" dirty="0" err="1">
                          <a:effectLst/>
                        </a:rPr>
                        <a:t>cookianum</a:t>
                      </a:r>
                      <a:endParaRPr lang="en-NZ" sz="1100" b="1" i="0" u="none" strike="noStrike" dirty="0">
                        <a:solidFill>
                          <a:srgbClr val="000000"/>
                        </a:solidFill>
                        <a:effectLst/>
                        <a:latin typeface="Calibri"/>
                      </a:endParaRPr>
                    </a:p>
                  </a:txBody>
                  <a:tcPr marL="7288" marR="7288" marT="7288" marB="0" anchor="b"/>
                </a:tc>
                <a:tc>
                  <a:txBody>
                    <a:bodyPr/>
                    <a:lstStyle/>
                    <a:p>
                      <a:pPr algn="l" fontAlgn="b"/>
                      <a:r>
                        <a:rPr lang="en-NZ" sz="1100" b="1" u="none" strike="noStrike">
                          <a:effectLst/>
                        </a:rPr>
                        <a:t>  N</a:t>
                      </a:r>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dirty="0">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b="1" u="none" strike="noStrike">
                          <a:effectLst/>
                        </a:rPr>
                        <a:t>  N </a:t>
                      </a:r>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b="1" u="none" strike="noStrike">
                          <a:effectLst/>
                        </a:rPr>
                        <a:t>  N</a:t>
                      </a:r>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b="1" u="none" strike="noStrike" dirty="0">
                          <a:effectLst/>
                        </a:rPr>
                        <a:t>  N</a:t>
                      </a:r>
                      <a:endParaRPr lang="en-NZ" sz="1100" b="1" i="0" u="none" strike="noStrike" dirty="0">
                        <a:solidFill>
                          <a:srgbClr val="000000"/>
                        </a:solidFill>
                        <a:effectLst/>
                        <a:latin typeface="Calibri"/>
                      </a:endParaRPr>
                    </a:p>
                  </a:txBody>
                  <a:tcPr marL="7288" marR="7288" marT="7288" marB="0" anchor="b"/>
                </a:tc>
                <a:tc>
                  <a:txBody>
                    <a:bodyPr/>
                    <a:lstStyle/>
                    <a:p>
                      <a:pPr algn="l" fontAlgn="b"/>
                      <a:r>
                        <a:rPr lang="en-NZ" sz="1100" u="none" strike="noStrike">
                          <a:effectLst/>
                        </a:rPr>
                        <a:t>no seeds</a:t>
                      </a:r>
                      <a:endParaRPr lang="en-NZ" sz="1100" b="1" i="0" u="none" strike="noStrike">
                        <a:solidFill>
                          <a:srgbClr val="000000"/>
                        </a:solidFill>
                        <a:effectLst/>
                        <a:latin typeface="Calibri"/>
                      </a:endParaRPr>
                    </a:p>
                  </a:txBody>
                  <a:tcPr marL="7288" marR="7288" marT="7288" marB="0" anchor="b"/>
                </a:tc>
              </a:tr>
              <a:tr h="327968">
                <a:tc>
                  <a:txBody>
                    <a:bodyPr/>
                    <a:lstStyle/>
                    <a:p>
                      <a:pPr algn="l" fontAlgn="b"/>
                      <a:r>
                        <a:rPr lang="en-NZ" sz="1100" u="none" strike="noStrike">
                          <a:effectLst/>
                        </a:rPr>
                        <a:t>Flax (lowland)</a:t>
                      </a:r>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Phormium tenax</a:t>
                      </a:r>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1"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1" i="0" u="none" strike="noStrike">
                        <a:solidFill>
                          <a:srgbClr val="000000"/>
                        </a:solidFill>
                        <a:effectLst/>
                        <a:latin typeface="Calibri"/>
                      </a:endParaRPr>
                    </a:p>
                  </a:txBody>
                  <a:tcPr marL="7288" marR="7288" marT="7288" marB="0" anchor="b"/>
                </a:tc>
                <a:tc>
                  <a:txBody>
                    <a:bodyPr/>
                    <a:lstStyle/>
                    <a:p>
                      <a:pPr algn="l" fontAlgn="b"/>
                      <a:endParaRPr lang="en-NZ" sz="1100" b="1" i="0" u="none" strike="noStrike">
                        <a:solidFill>
                          <a:srgbClr val="000000"/>
                        </a:solidFill>
                        <a:effectLst/>
                        <a:latin typeface="Calibri"/>
                      </a:endParaRPr>
                    </a:p>
                  </a:txBody>
                  <a:tcPr marL="7288" marR="7288" marT="7288" marB="0" anchor="b"/>
                </a:tc>
              </a:tr>
              <a:tr h="327968">
                <a:tc>
                  <a:txBody>
                    <a:bodyPr/>
                    <a:lstStyle/>
                    <a:p>
                      <a:pPr algn="l" fontAlgn="b"/>
                      <a:r>
                        <a:rPr lang="en-NZ" sz="1100" u="none" strike="noStrike">
                          <a:effectLst/>
                        </a:rPr>
                        <a:t>Hinau</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Elaeocarpus dentatus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 </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174916">
                <a:tc>
                  <a:txBody>
                    <a:bodyPr/>
                    <a:lstStyle/>
                    <a:p>
                      <a:pPr algn="l" fontAlgn="b"/>
                      <a:r>
                        <a:rPr lang="en-NZ" sz="1100" u="none" strike="noStrike">
                          <a:effectLst/>
                        </a:rPr>
                        <a:t>Kahikatea</a:t>
                      </a:r>
                      <a:endParaRPr lang="en-NZ" sz="1100" b="0" i="0" u="none" strike="noStrike">
                        <a:solidFill>
                          <a:srgbClr val="000000"/>
                        </a:solidFill>
                        <a:effectLst/>
                        <a:latin typeface="Calibri"/>
                      </a:endParaRPr>
                    </a:p>
                  </a:txBody>
                  <a:tcPr marL="7288" marR="7288" marT="7288" marB="0" anchor="b"/>
                </a:tc>
                <a:tc gridSpan="2">
                  <a:txBody>
                    <a:bodyPr/>
                    <a:lstStyle/>
                    <a:p>
                      <a:pPr algn="l" fontAlgn="b"/>
                      <a:r>
                        <a:rPr lang="en-NZ" sz="1100" u="none" strike="noStrike">
                          <a:effectLst/>
                        </a:rPr>
                        <a:t>Dacrycarpus dacrydiodes</a:t>
                      </a:r>
                      <a:endParaRPr lang="en-NZ" sz="1100" b="0" i="0" u="none" strike="noStrike">
                        <a:solidFill>
                          <a:srgbClr val="000000"/>
                        </a:solidFill>
                        <a:effectLst/>
                        <a:latin typeface="Calibri"/>
                      </a:endParaRPr>
                    </a:p>
                  </a:txBody>
                  <a:tcPr marL="7288" marR="7288" marT="7288" marB="0" anchor="b"/>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327968">
                <a:tc>
                  <a:txBody>
                    <a:bodyPr/>
                    <a:lstStyle/>
                    <a:p>
                      <a:pPr algn="l" fontAlgn="b"/>
                      <a:r>
                        <a:rPr lang="en-NZ" sz="1100" u="none" strike="noStrike">
                          <a:effectLst/>
                        </a:rPr>
                        <a:t>Kaikomako*</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Pennantia corymbosa</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 </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174916">
                <a:tc>
                  <a:txBody>
                    <a:bodyPr/>
                    <a:lstStyle/>
                    <a:p>
                      <a:pPr algn="l" fontAlgn="b"/>
                      <a:r>
                        <a:rPr lang="en-NZ" sz="1100" u="none" strike="noStrike">
                          <a:effectLst/>
                        </a:rPr>
                        <a:t>Kakabeak</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Clianthus puniceus</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N</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174916">
                <a:tc>
                  <a:txBody>
                    <a:bodyPr/>
                    <a:lstStyle/>
                    <a:p>
                      <a:pPr algn="l" fontAlgn="b"/>
                      <a:r>
                        <a:rPr lang="en-NZ" sz="1100" u="none" strike="noStrike">
                          <a:effectLst/>
                        </a:rPr>
                        <a:t>Kanono*</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Coprosma grandifolia</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327968">
                <a:tc>
                  <a:txBody>
                    <a:bodyPr/>
                    <a:lstStyle/>
                    <a:p>
                      <a:pPr algn="l" fontAlgn="b"/>
                      <a:r>
                        <a:rPr lang="en-NZ" sz="1100" u="none" strike="noStrike">
                          <a:effectLst/>
                        </a:rPr>
                        <a:t>Karaka*+</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Corynocarpus laevigatus</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 FS </a:t>
                      </a:r>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r>
              <a:tr h="174916">
                <a:tc>
                  <a:txBody>
                    <a:bodyPr/>
                    <a:lstStyle/>
                    <a:p>
                      <a:pPr algn="l" fontAlgn="b"/>
                      <a:r>
                        <a:rPr lang="en-NZ" sz="1100" u="none" strike="noStrike">
                          <a:effectLst/>
                        </a:rPr>
                        <a:t>Key:</a:t>
                      </a:r>
                      <a:endParaRPr lang="en-NZ" sz="1100" b="0" i="0" u="none" strike="noStrike">
                        <a:solidFill>
                          <a:srgbClr val="000000"/>
                        </a:solidFill>
                        <a:effectLst/>
                        <a:latin typeface="Calibri"/>
                      </a:endParaRPr>
                    </a:p>
                  </a:txBody>
                  <a:tcPr marL="7288" marR="7288" marT="7288" marB="0" anchor="b"/>
                </a:tc>
                <a:tc>
                  <a:txBody>
                    <a:bodyPr/>
                    <a:lstStyle/>
                    <a:p>
                      <a:pPr algn="l" fontAlgn="b"/>
                      <a:r>
                        <a:rPr lang="en-NZ" sz="1100" u="none" strike="noStrike">
                          <a:effectLst/>
                        </a:rPr>
                        <a:t>N - Nectar</a:t>
                      </a:r>
                      <a:endParaRPr lang="en-NZ" sz="1100" b="0" i="0" u="none" strike="noStrike">
                        <a:solidFill>
                          <a:srgbClr val="000000"/>
                        </a:solidFill>
                        <a:effectLst/>
                        <a:latin typeface="Calibri"/>
                      </a:endParaRPr>
                    </a:p>
                  </a:txBody>
                  <a:tcPr marL="7288" marR="7288" marT="7288" marB="0" anchor="b"/>
                </a:tc>
                <a:tc gridSpan="4">
                  <a:txBody>
                    <a:bodyPr/>
                    <a:lstStyle/>
                    <a:p>
                      <a:pPr algn="l" fontAlgn="b"/>
                      <a:r>
                        <a:rPr lang="en-NZ" sz="1100" u="none" strike="noStrike">
                          <a:effectLst/>
                        </a:rPr>
                        <a:t>FS - Fruit and seeds</a:t>
                      </a:r>
                      <a:endParaRPr lang="en-NZ" sz="1100" b="0" i="0" u="none" strike="noStrike">
                        <a:solidFill>
                          <a:srgbClr val="000000"/>
                        </a:solidFill>
                        <a:effectLst/>
                        <a:latin typeface="Calibri"/>
                      </a:endParaRPr>
                    </a:p>
                  </a:txBody>
                  <a:tcPr marL="7288" marR="7288" marT="7288" marB="0" anchor="b"/>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gridSpan="7">
                  <a:txBody>
                    <a:bodyPr/>
                    <a:lstStyle/>
                    <a:p>
                      <a:pPr algn="l" fontAlgn="b"/>
                      <a:r>
                        <a:rPr lang="en-NZ" sz="1100" u="none" strike="noStrike">
                          <a:effectLst/>
                        </a:rPr>
                        <a:t>FSN - Fruit, seeds and nectar</a:t>
                      </a:r>
                      <a:endParaRPr lang="en-NZ" sz="1100" b="0" i="0" u="none" strike="noStrike">
                        <a:solidFill>
                          <a:srgbClr val="000000"/>
                        </a:solidFill>
                        <a:effectLst/>
                        <a:latin typeface="Calibri"/>
                      </a:endParaRPr>
                    </a:p>
                  </a:txBody>
                  <a:tcPr marL="7288" marR="7288" marT="7288"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r>
              <a:tr h="174916">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a:solidFill>
                          <a:srgbClr val="000000"/>
                        </a:solidFill>
                        <a:effectLst/>
                        <a:latin typeface="Calibri"/>
                      </a:endParaRPr>
                    </a:p>
                  </a:txBody>
                  <a:tcPr marL="7288" marR="7288" marT="7288" marB="0" anchor="b"/>
                </a:tc>
                <a:tc>
                  <a:txBody>
                    <a:bodyPr/>
                    <a:lstStyle/>
                    <a:p>
                      <a:pPr algn="l" fontAlgn="b"/>
                      <a:endParaRPr lang="en-NZ" sz="1100" b="0" i="0" u="none" strike="noStrike" dirty="0">
                        <a:solidFill>
                          <a:srgbClr val="000000"/>
                        </a:solidFill>
                        <a:effectLst/>
                        <a:latin typeface="Calibri"/>
                      </a:endParaRPr>
                    </a:p>
                  </a:txBody>
                  <a:tcPr marL="7288" marR="7288" marT="7288" marB="0" anchor="b"/>
                </a:tc>
              </a:tr>
            </a:tbl>
          </a:graphicData>
        </a:graphic>
      </p:graphicFrame>
    </p:spTree>
    <p:extLst>
      <p:ext uri="{BB962C8B-B14F-4D97-AF65-F5344CB8AC3E}">
        <p14:creationId xmlns:p14="http://schemas.microsoft.com/office/powerpoint/2010/main" xmlns="" val="264296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764704"/>
            <a:ext cx="7393156" cy="5544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00035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25550" y="1966913"/>
          <a:ext cx="6692900" cy="3451860"/>
        </p:xfrm>
        <a:graphic>
          <a:graphicData uri="http://schemas.openxmlformats.org/drawingml/2006/table">
            <a:tbl>
              <a:tblPr>
                <a:tableStyleId>{5C22544A-7EE6-4342-B048-85BDC9FD1C3A}</a:tableStyleId>
              </a:tblPr>
              <a:tblGrid>
                <a:gridCol w="863600"/>
                <a:gridCol w="1422400"/>
                <a:gridCol w="355600"/>
                <a:gridCol w="254000"/>
                <a:gridCol w="279400"/>
                <a:gridCol w="292100"/>
                <a:gridCol w="241300"/>
                <a:gridCol w="266700"/>
                <a:gridCol w="228600"/>
                <a:gridCol w="266700"/>
                <a:gridCol w="228600"/>
                <a:gridCol w="254000"/>
                <a:gridCol w="266700"/>
                <a:gridCol w="254000"/>
                <a:gridCol w="609600"/>
                <a:gridCol w="609600"/>
              </a:tblGrid>
              <a:tr h="182880">
                <a:tc>
                  <a:txBody>
                    <a:bodyPr/>
                    <a:lstStyle/>
                    <a:p>
                      <a:pPr algn="l" fontAlgn="b"/>
                      <a:r>
                        <a:rPr lang="en-NZ" sz="1100" b="0" i="0" u="none" strike="noStrike" dirty="0">
                          <a:solidFill>
                            <a:srgbClr val="000000"/>
                          </a:solidFill>
                          <a:effectLst/>
                          <a:latin typeface="Calibri"/>
                        </a:rPr>
                        <a:t>Key:</a:t>
                      </a:r>
                    </a:p>
                  </a:txBody>
                  <a:tcPr marL="7620" marR="7620" marT="7620" marB="0" anchor="b"/>
                </a:tc>
                <a:tc>
                  <a:txBody>
                    <a:bodyPr/>
                    <a:lstStyle/>
                    <a:p>
                      <a:pPr algn="l" fontAlgn="b"/>
                      <a:r>
                        <a:rPr lang="en-NZ" sz="1100" b="0" i="0" u="none" strike="noStrike">
                          <a:solidFill>
                            <a:srgbClr val="000000"/>
                          </a:solidFill>
                          <a:effectLst/>
                          <a:latin typeface="Calibri"/>
                        </a:rPr>
                        <a:t>N - Nectar</a:t>
                      </a:r>
                    </a:p>
                  </a:txBody>
                  <a:tcPr marL="7620" marR="7620" marT="7620" marB="0" anchor="b"/>
                </a:tc>
                <a:tc gridSpan="4">
                  <a:txBody>
                    <a:bodyPr/>
                    <a:lstStyle/>
                    <a:p>
                      <a:pPr algn="l" fontAlgn="b"/>
                      <a:r>
                        <a:rPr lang="en-NZ" sz="1100" b="0" i="0" u="none" strike="noStrike">
                          <a:solidFill>
                            <a:srgbClr val="000000"/>
                          </a:solidFill>
                          <a:effectLst/>
                          <a:latin typeface="Calibri"/>
                        </a:rPr>
                        <a:t>FS - Fruit and seeds</a:t>
                      </a:r>
                    </a:p>
                  </a:txBody>
                  <a:tcPr marL="7620" marR="7620" marT="7620" marB="0" anchor="b"/>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gridSpan="7">
                  <a:txBody>
                    <a:bodyPr/>
                    <a:lstStyle/>
                    <a:p>
                      <a:pPr algn="l" fontAlgn="b"/>
                      <a:r>
                        <a:rPr lang="en-NZ" sz="1100" b="0" i="0" u="none" strike="noStrike">
                          <a:solidFill>
                            <a:srgbClr val="000000"/>
                          </a:solidFill>
                          <a:effectLst/>
                          <a:latin typeface="Calibri"/>
                        </a:rPr>
                        <a:t>FSN - Fruit, seeds and nectar</a:t>
                      </a:r>
                    </a:p>
                  </a:txBody>
                  <a:tcPr marL="7620" marR="7620" marT="7620"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Common name</a:t>
                      </a:r>
                    </a:p>
                  </a:txBody>
                  <a:tcPr marL="7620" marR="7620" marT="7620" marB="0" anchor="b"/>
                </a:tc>
                <a:tc>
                  <a:txBody>
                    <a:bodyPr/>
                    <a:lstStyle/>
                    <a:p>
                      <a:pPr algn="l" fontAlgn="b"/>
                      <a:r>
                        <a:rPr lang="en-NZ" sz="1100" b="0" i="0" u="none" strike="noStrike">
                          <a:solidFill>
                            <a:srgbClr val="000000"/>
                          </a:solidFill>
                          <a:effectLst/>
                          <a:latin typeface="Calibri"/>
                        </a:rPr>
                        <a:t>Botanical name</a:t>
                      </a:r>
                    </a:p>
                  </a:txBody>
                  <a:tcPr marL="7620" marR="7620" marT="7620" marB="0" anchor="b"/>
                </a:tc>
                <a:tc>
                  <a:txBody>
                    <a:bodyPr/>
                    <a:lstStyle/>
                    <a:p>
                      <a:pPr algn="l" fontAlgn="b"/>
                      <a:r>
                        <a:rPr lang="en-NZ" sz="1100" b="0" i="0" u="none" strike="noStrike">
                          <a:solidFill>
                            <a:srgbClr val="000000"/>
                          </a:solidFill>
                          <a:effectLst/>
                          <a:latin typeface="Calibri"/>
                        </a:rPr>
                        <a:t>  J</a:t>
                      </a:r>
                    </a:p>
                  </a:txBody>
                  <a:tcPr marL="7620" marR="7620" marT="7620" marB="0" anchor="b"/>
                </a:tc>
                <a:tc>
                  <a:txBody>
                    <a:bodyPr/>
                    <a:lstStyle/>
                    <a:p>
                      <a:pPr algn="l" fontAlgn="b"/>
                      <a:r>
                        <a:rPr lang="en-NZ" sz="1100" b="0" i="0" u="none" strike="noStrike">
                          <a:solidFill>
                            <a:srgbClr val="000000"/>
                          </a:solidFill>
                          <a:effectLst/>
                          <a:latin typeface="Calibri"/>
                        </a:rPr>
                        <a:t>  F</a:t>
                      </a:r>
                    </a:p>
                  </a:txBody>
                  <a:tcPr marL="7620" marR="7620" marT="7620" marB="0" anchor="b"/>
                </a:tc>
                <a:tc>
                  <a:txBody>
                    <a:bodyPr/>
                    <a:lstStyle/>
                    <a:p>
                      <a:pPr algn="l" fontAlgn="b"/>
                      <a:r>
                        <a:rPr lang="en-NZ" sz="1100" b="0" i="0" u="none" strike="noStrike">
                          <a:solidFill>
                            <a:srgbClr val="000000"/>
                          </a:solidFill>
                          <a:effectLst/>
                          <a:latin typeface="Calibri"/>
                        </a:rPr>
                        <a:t>  M</a:t>
                      </a:r>
                    </a:p>
                  </a:txBody>
                  <a:tcPr marL="7620" marR="7620" marT="7620" marB="0" anchor="b"/>
                </a:tc>
                <a:tc>
                  <a:txBody>
                    <a:bodyPr/>
                    <a:lstStyle/>
                    <a:p>
                      <a:pPr algn="l" fontAlgn="b"/>
                      <a:r>
                        <a:rPr lang="en-NZ" sz="1100" b="0" i="0" u="none" strike="noStrike">
                          <a:solidFill>
                            <a:srgbClr val="000000"/>
                          </a:solidFill>
                          <a:effectLst/>
                          <a:latin typeface="Calibri"/>
                        </a:rPr>
                        <a:t>  A</a:t>
                      </a:r>
                    </a:p>
                  </a:txBody>
                  <a:tcPr marL="7620" marR="7620" marT="7620" marB="0" anchor="b"/>
                </a:tc>
                <a:tc>
                  <a:txBody>
                    <a:bodyPr/>
                    <a:lstStyle/>
                    <a:p>
                      <a:pPr algn="l" fontAlgn="b"/>
                      <a:r>
                        <a:rPr lang="en-NZ" sz="1100" b="0" i="0" u="none" strike="noStrike">
                          <a:solidFill>
                            <a:srgbClr val="000000"/>
                          </a:solidFill>
                          <a:effectLst/>
                          <a:latin typeface="Calibri"/>
                        </a:rPr>
                        <a:t>  M</a:t>
                      </a:r>
                    </a:p>
                  </a:txBody>
                  <a:tcPr marL="7620" marR="7620" marT="7620" marB="0" anchor="b"/>
                </a:tc>
                <a:tc>
                  <a:txBody>
                    <a:bodyPr/>
                    <a:lstStyle/>
                    <a:p>
                      <a:pPr algn="l" fontAlgn="b"/>
                      <a:r>
                        <a:rPr lang="en-NZ" sz="1100" b="0" i="0" u="none" strike="noStrike">
                          <a:solidFill>
                            <a:srgbClr val="000000"/>
                          </a:solidFill>
                          <a:effectLst/>
                          <a:latin typeface="Calibri"/>
                        </a:rPr>
                        <a:t>  J</a:t>
                      </a:r>
                    </a:p>
                  </a:txBody>
                  <a:tcPr marL="7620" marR="7620" marT="7620" marB="0" anchor="b"/>
                </a:tc>
                <a:tc>
                  <a:txBody>
                    <a:bodyPr/>
                    <a:lstStyle/>
                    <a:p>
                      <a:pPr algn="l" fontAlgn="b"/>
                      <a:r>
                        <a:rPr lang="en-NZ" sz="1100" b="0" i="0" u="none" strike="noStrike">
                          <a:solidFill>
                            <a:srgbClr val="000000"/>
                          </a:solidFill>
                          <a:effectLst/>
                          <a:latin typeface="Calibri"/>
                        </a:rPr>
                        <a:t>  J</a:t>
                      </a:r>
                    </a:p>
                  </a:txBody>
                  <a:tcPr marL="7620" marR="7620" marT="7620" marB="0" anchor="b"/>
                </a:tc>
                <a:tc>
                  <a:txBody>
                    <a:bodyPr/>
                    <a:lstStyle/>
                    <a:p>
                      <a:pPr algn="l" fontAlgn="b"/>
                      <a:r>
                        <a:rPr lang="en-NZ" sz="1100" b="0" i="0" u="none" strike="noStrike">
                          <a:solidFill>
                            <a:srgbClr val="000000"/>
                          </a:solidFill>
                          <a:effectLst/>
                          <a:latin typeface="Calibri"/>
                        </a:rPr>
                        <a:t>  A</a:t>
                      </a:r>
                    </a:p>
                  </a:txBody>
                  <a:tcPr marL="7620" marR="7620" marT="7620" marB="0" anchor="b"/>
                </a:tc>
                <a:tc>
                  <a:txBody>
                    <a:bodyPr/>
                    <a:lstStyle/>
                    <a:p>
                      <a:pPr algn="l" fontAlgn="b"/>
                      <a:r>
                        <a:rPr lang="en-NZ" sz="1100" b="0" i="0" u="none" strike="noStrike">
                          <a:solidFill>
                            <a:srgbClr val="000000"/>
                          </a:solidFill>
                          <a:effectLst/>
                          <a:latin typeface="Calibri"/>
                        </a:rPr>
                        <a:t>  S</a:t>
                      </a:r>
                    </a:p>
                  </a:txBody>
                  <a:tcPr marL="7620" marR="7620" marT="7620" marB="0" anchor="b"/>
                </a:tc>
                <a:tc>
                  <a:txBody>
                    <a:bodyPr/>
                    <a:lstStyle/>
                    <a:p>
                      <a:pPr algn="l" fontAlgn="b"/>
                      <a:r>
                        <a:rPr lang="en-NZ" sz="1100" b="0" i="0" u="none" strike="noStrike">
                          <a:solidFill>
                            <a:srgbClr val="000000"/>
                          </a:solidFill>
                          <a:effectLst/>
                          <a:latin typeface="Calibri"/>
                        </a:rPr>
                        <a:t>  O</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D</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1" i="0" u="none" strike="noStrike">
                          <a:solidFill>
                            <a:srgbClr val="000000"/>
                          </a:solidFill>
                          <a:effectLst/>
                          <a:latin typeface="Calibri"/>
                        </a:rPr>
                        <a:t>Karamu*</a:t>
                      </a:r>
                    </a:p>
                  </a:txBody>
                  <a:tcPr marL="7620" marR="7620" marT="7620" marB="0" anchor="b"/>
                </a:tc>
                <a:tc>
                  <a:txBody>
                    <a:bodyPr/>
                    <a:lstStyle/>
                    <a:p>
                      <a:pPr algn="l" fontAlgn="b"/>
                      <a:r>
                        <a:rPr lang="en-NZ" sz="1100" b="1" i="0" u="none" strike="noStrike">
                          <a:solidFill>
                            <a:srgbClr val="000000"/>
                          </a:solidFill>
                          <a:effectLst/>
                          <a:latin typeface="Calibri"/>
                        </a:rPr>
                        <a:t>Coprosma robusta</a:t>
                      </a: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b="1" i="0" u="none" strike="noStrike">
                          <a:solidFill>
                            <a:srgbClr val="000000"/>
                          </a:solidFill>
                          <a:effectLst/>
                          <a:latin typeface="Calibri"/>
                        </a:rPr>
                        <a:t> FS</a:t>
                      </a:r>
                    </a:p>
                  </a:txBody>
                  <a:tcPr marL="7620" marR="7620" marT="7620" marB="0" anchor="b"/>
                </a:tc>
                <a:tc>
                  <a:txBody>
                    <a:bodyPr/>
                    <a:lstStyle/>
                    <a:p>
                      <a:pPr algn="l" fontAlgn="b"/>
                      <a:r>
                        <a:rPr lang="en-NZ" sz="1100" b="1" i="0" u="none" strike="noStrike">
                          <a:solidFill>
                            <a:srgbClr val="000000"/>
                          </a:solidFill>
                          <a:effectLst/>
                          <a:latin typeface="Calibri"/>
                        </a:rPr>
                        <a:t> FS</a:t>
                      </a:r>
                    </a:p>
                  </a:txBody>
                  <a:tcPr marL="7620" marR="7620" marT="7620" marB="0" anchor="b"/>
                </a:tc>
                <a:tc>
                  <a:txBody>
                    <a:bodyPr/>
                    <a:lstStyle/>
                    <a:p>
                      <a:pPr algn="l" fontAlgn="b"/>
                      <a:r>
                        <a:rPr lang="en-NZ" sz="1100" b="1" i="0" u="none" strike="noStrike">
                          <a:solidFill>
                            <a:srgbClr val="000000"/>
                          </a:solidFill>
                          <a:effectLst/>
                          <a:latin typeface="Calibri"/>
                        </a:rPr>
                        <a:t> FS</a:t>
                      </a:r>
                    </a:p>
                  </a:txBody>
                  <a:tcPr marL="7620" marR="7620" marT="7620" marB="0" anchor="b"/>
                </a:tc>
                <a:tc>
                  <a:txBody>
                    <a:bodyPr/>
                    <a:lstStyle/>
                    <a:p>
                      <a:pPr algn="l" fontAlgn="b"/>
                      <a:r>
                        <a:rPr lang="en-NZ" sz="1100" b="1" i="0" u="none" strike="noStrike">
                          <a:solidFill>
                            <a:srgbClr val="000000"/>
                          </a:solidFill>
                          <a:effectLst/>
                          <a:latin typeface="Calibri"/>
                        </a:rPr>
                        <a:t> FS</a:t>
                      </a:r>
                    </a:p>
                  </a:txBody>
                  <a:tcPr marL="7620" marR="7620" marT="7620" marB="0" anchor="b"/>
                </a:tc>
                <a:tc>
                  <a:txBody>
                    <a:bodyPr/>
                    <a:lstStyle/>
                    <a:p>
                      <a:pPr algn="l" fontAlgn="b"/>
                      <a:r>
                        <a:rPr lang="en-NZ" sz="1100" b="1" i="0" u="none" strike="noStrike">
                          <a:solidFill>
                            <a:srgbClr val="000000"/>
                          </a:solidFill>
                          <a:effectLst/>
                          <a:latin typeface="Calibri"/>
                        </a:rPr>
                        <a:t>FS</a:t>
                      </a: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b="1" i="0" u="none" strike="noStrike">
                          <a:solidFill>
                            <a:srgbClr val="000000"/>
                          </a:solidFill>
                          <a:effectLst/>
                          <a:latin typeface="Calibri"/>
                        </a:rPr>
                        <a:t>no nectar</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Karamu*</a:t>
                      </a:r>
                    </a:p>
                  </a:txBody>
                  <a:tcPr marL="7620" marR="7620" marT="7620" marB="0" anchor="b"/>
                </a:tc>
                <a:tc>
                  <a:txBody>
                    <a:bodyPr/>
                    <a:lstStyle/>
                    <a:p>
                      <a:pPr algn="l" fontAlgn="b"/>
                      <a:r>
                        <a:rPr lang="en-NZ" sz="1100" b="0" i="0" u="none" strike="noStrike">
                          <a:solidFill>
                            <a:srgbClr val="000000"/>
                          </a:solidFill>
                          <a:effectLst/>
                          <a:latin typeface="Calibri"/>
                        </a:rPr>
                        <a:t>Coprosma lucida</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Karamu*</a:t>
                      </a:r>
                    </a:p>
                  </a:txBody>
                  <a:tcPr marL="7620" marR="7620" marT="7620" marB="0" anchor="b"/>
                </a:tc>
                <a:tc>
                  <a:txBody>
                    <a:bodyPr/>
                    <a:lstStyle/>
                    <a:p>
                      <a:pPr algn="l" fontAlgn="b"/>
                      <a:r>
                        <a:rPr lang="en-NZ" sz="1100" b="0" i="0" u="none" strike="noStrike">
                          <a:solidFill>
                            <a:srgbClr val="000000"/>
                          </a:solidFill>
                          <a:effectLst/>
                          <a:latin typeface="Calibri"/>
                        </a:rPr>
                        <a:t>Coprosma rhamnoides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 </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M?F?</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Kawakawa+</a:t>
                      </a:r>
                    </a:p>
                  </a:txBody>
                  <a:tcPr marL="7620" marR="7620" marT="7620" marB="0" anchor="b"/>
                </a:tc>
                <a:tc>
                  <a:txBody>
                    <a:bodyPr/>
                    <a:lstStyle/>
                    <a:p>
                      <a:pPr algn="l" fontAlgn="b"/>
                      <a:r>
                        <a:rPr lang="en-NZ" sz="1100" b="0" i="0" u="none" strike="noStrike">
                          <a:solidFill>
                            <a:srgbClr val="000000"/>
                          </a:solidFill>
                          <a:effectLst/>
                          <a:latin typeface="Calibri"/>
                        </a:rPr>
                        <a:t>Macropiper excelsum</a:t>
                      </a:r>
                    </a:p>
                  </a:txBody>
                  <a:tcPr marL="7620" marR="7620" marT="7620" marB="0" anchor="b"/>
                </a:tc>
                <a:tc>
                  <a:txBody>
                    <a:bodyPr/>
                    <a:lstStyle/>
                    <a:p>
                      <a:pPr algn="l" fontAlgn="b"/>
                      <a:r>
                        <a:rPr lang="en-NZ" sz="1100" b="0" i="0" u="none" strike="noStrike">
                          <a:solidFill>
                            <a:srgbClr val="000000"/>
                          </a:solidFill>
                          <a:effectLst/>
                          <a:latin typeface="Calibri"/>
                        </a:rPr>
                        <a:t> FS </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Kohekohe+</a:t>
                      </a:r>
                    </a:p>
                  </a:txBody>
                  <a:tcPr marL="7620" marR="7620" marT="7620" marB="0" anchor="b"/>
                </a:tc>
                <a:tc>
                  <a:txBody>
                    <a:bodyPr/>
                    <a:lstStyle/>
                    <a:p>
                      <a:pPr algn="l" fontAlgn="b"/>
                      <a:r>
                        <a:rPr lang="en-NZ" sz="1100" b="0" i="0" u="none" strike="noStrike">
                          <a:solidFill>
                            <a:srgbClr val="000000"/>
                          </a:solidFill>
                          <a:effectLst/>
                          <a:latin typeface="Calibri"/>
                        </a:rPr>
                        <a:t>Dysoxylum spectabile</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Kohuhu</a:t>
                      </a:r>
                    </a:p>
                  </a:txBody>
                  <a:tcPr marL="7620" marR="7620" marT="7620" marB="0" anchor="b"/>
                </a:tc>
                <a:tc>
                  <a:txBody>
                    <a:bodyPr/>
                    <a:lstStyle/>
                    <a:p>
                      <a:pPr algn="l" fontAlgn="b"/>
                      <a:r>
                        <a:rPr lang="en-NZ" sz="1100" b="0" i="0" u="none" strike="noStrike">
                          <a:solidFill>
                            <a:srgbClr val="000000"/>
                          </a:solidFill>
                          <a:effectLst/>
                          <a:latin typeface="Calibri"/>
                        </a:rPr>
                        <a:t>Pittosporum tenuifolium</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 </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r>
              <a:tr h="182880">
                <a:tc>
                  <a:txBody>
                    <a:bodyPr/>
                    <a:lstStyle/>
                    <a:p>
                      <a:pPr algn="l" fontAlgn="b"/>
                      <a:r>
                        <a:rPr lang="en-NZ" sz="1100" b="1" i="0" u="none" strike="noStrike">
                          <a:solidFill>
                            <a:srgbClr val="000000"/>
                          </a:solidFill>
                          <a:effectLst/>
                          <a:latin typeface="Calibri"/>
                        </a:rPr>
                        <a:t>Kotukutuku*</a:t>
                      </a:r>
                    </a:p>
                  </a:txBody>
                  <a:tcPr marL="7620" marR="7620" marT="7620" marB="0" anchor="b"/>
                </a:tc>
                <a:tc>
                  <a:txBody>
                    <a:bodyPr/>
                    <a:lstStyle/>
                    <a:p>
                      <a:pPr algn="l" fontAlgn="b"/>
                      <a:r>
                        <a:rPr lang="en-NZ" sz="1100" b="1" i="0" u="none" strike="noStrike">
                          <a:solidFill>
                            <a:srgbClr val="000000"/>
                          </a:solidFill>
                          <a:effectLst/>
                          <a:latin typeface="Calibri"/>
                        </a:rPr>
                        <a:t>Fuchsia excorticata</a:t>
                      </a:r>
                    </a:p>
                  </a:txBody>
                  <a:tcPr marL="7620" marR="7620" marT="7620" marB="0" anchor="b"/>
                </a:tc>
                <a:tc>
                  <a:txBody>
                    <a:bodyPr/>
                    <a:lstStyle/>
                    <a:p>
                      <a:pPr algn="l" fontAlgn="b"/>
                      <a:r>
                        <a:rPr lang="en-NZ" sz="1100" b="1" i="0" u="none" strike="noStrike">
                          <a:solidFill>
                            <a:srgbClr val="000000"/>
                          </a:solidFill>
                          <a:effectLst/>
                          <a:latin typeface="Calibri"/>
                        </a:rPr>
                        <a:t> FS</a:t>
                      </a:r>
                    </a:p>
                  </a:txBody>
                  <a:tcPr marL="7620" marR="7620" marT="7620" marB="0" anchor="b"/>
                </a:tc>
                <a:tc>
                  <a:txBody>
                    <a:bodyPr/>
                    <a:lstStyle/>
                    <a:p>
                      <a:pPr algn="l" fontAlgn="b"/>
                      <a:r>
                        <a:rPr lang="en-NZ" sz="1100" b="1" i="0" u="none" strike="noStrike">
                          <a:solidFill>
                            <a:srgbClr val="000000"/>
                          </a:solidFill>
                          <a:effectLst/>
                          <a:latin typeface="Calibri"/>
                        </a:rPr>
                        <a:t> FS</a:t>
                      </a:r>
                    </a:p>
                  </a:txBody>
                  <a:tcPr marL="7620" marR="7620" marT="7620" marB="0" anchor="b"/>
                </a:tc>
                <a:tc>
                  <a:txBody>
                    <a:bodyPr/>
                    <a:lstStyle/>
                    <a:p>
                      <a:pPr algn="l" fontAlgn="b"/>
                      <a:r>
                        <a:rPr lang="en-NZ" sz="1100" b="1" i="0" u="none" strike="noStrike">
                          <a:solidFill>
                            <a:srgbClr val="000000"/>
                          </a:solidFill>
                          <a:effectLst/>
                          <a:latin typeface="Calibri"/>
                        </a:rPr>
                        <a:t> FS</a:t>
                      </a: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b="1" i="0" u="none" strike="noStrike">
                          <a:solidFill>
                            <a:srgbClr val="000000"/>
                          </a:solidFill>
                          <a:effectLst/>
                          <a:latin typeface="Calibri"/>
                        </a:rPr>
                        <a:t>  N </a:t>
                      </a:r>
                    </a:p>
                  </a:txBody>
                  <a:tcPr marL="7620" marR="7620" marT="7620" marB="0" anchor="b"/>
                </a:tc>
                <a:tc>
                  <a:txBody>
                    <a:bodyPr/>
                    <a:lstStyle/>
                    <a:p>
                      <a:pPr algn="l" fontAlgn="b"/>
                      <a:r>
                        <a:rPr lang="en-NZ" sz="1100" b="1" i="0" u="none" strike="noStrike">
                          <a:solidFill>
                            <a:srgbClr val="000000"/>
                          </a:solidFill>
                          <a:effectLst/>
                          <a:latin typeface="Calibri"/>
                        </a:rPr>
                        <a:t>  N</a:t>
                      </a:r>
                    </a:p>
                  </a:txBody>
                  <a:tcPr marL="7620" marR="7620" marT="7620" marB="0" anchor="b"/>
                </a:tc>
                <a:tc>
                  <a:txBody>
                    <a:bodyPr/>
                    <a:lstStyle/>
                    <a:p>
                      <a:pPr algn="l" fontAlgn="b"/>
                      <a:r>
                        <a:rPr lang="en-NZ" sz="1100" b="1" i="0" u="none" strike="noStrike">
                          <a:solidFill>
                            <a:srgbClr val="000000"/>
                          </a:solidFill>
                          <a:effectLst/>
                          <a:latin typeface="Calibri"/>
                        </a:rPr>
                        <a:t>  N</a:t>
                      </a:r>
                    </a:p>
                  </a:txBody>
                  <a:tcPr marL="7620" marR="7620" marT="7620" marB="0" anchor="b"/>
                </a:tc>
                <a:tc>
                  <a:txBody>
                    <a:bodyPr/>
                    <a:lstStyle/>
                    <a:p>
                      <a:pPr algn="l" fontAlgn="b"/>
                      <a:r>
                        <a:rPr lang="en-NZ" sz="1100" b="1" i="0" u="none" strike="noStrike">
                          <a:solidFill>
                            <a:srgbClr val="000000"/>
                          </a:solidFill>
                          <a:effectLst/>
                          <a:latin typeface="Calibri"/>
                        </a:rPr>
                        <a:t>  N</a:t>
                      </a:r>
                    </a:p>
                  </a:txBody>
                  <a:tcPr marL="7620" marR="7620" marT="7620" marB="0" anchor="b"/>
                </a:tc>
                <a:tc gridSpan="2">
                  <a:txBody>
                    <a:bodyPr/>
                    <a:lstStyle/>
                    <a:p>
                      <a:pPr algn="l" fontAlgn="b"/>
                      <a:r>
                        <a:rPr lang="en-NZ" sz="1100" b="1" i="0" u="none" strike="noStrike">
                          <a:solidFill>
                            <a:srgbClr val="000000"/>
                          </a:solidFill>
                          <a:effectLst/>
                          <a:latin typeface="Calibri"/>
                        </a:rPr>
                        <a:t>FSN</a:t>
                      </a:r>
                    </a:p>
                  </a:txBody>
                  <a:tcPr marL="7620" marR="7620" marT="7620" marB="0" anchor="b"/>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Korokio</a:t>
                      </a:r>
                    </a:p>
                  </a:txBody>
                  <a:tcPr marL="7620" marR="7620" marT="7620" marB="0" anchor="b"/>
                </a:tc>
                <a:tc>
                  <a:txBody>
                    <a:bodyPr/>
                    <a:lstStyle/>
                    <a:p>
                      <a:pPr algn="l" fontAlgn="b"/>
                      <a:r>
                        <a:rPr lang="en-NZ" sz="1100" b="0" i="0" u="none" strike="noStrike">
                          <a:solidFill>
                            <a:srgbClr val="000000"/>
                          </a:solidFill>
                          <a:effectLst/>
                          <a:latin typeface="Calibri"/>
                        </a:rPr>
                        <a:t>Corokia cotoneaster</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Kowhai</a:t>
                      </a:r>
                    </a:p>
                  </a:txBody>
                  <a:tcPr marL="7620" marR="7620" marT="7620" marB="0" anchor="b"/>
                </a:tc>
                <a:tc>
                  <a:txBody>
                    <a:bodyPr/>
                    <a:lstStyle/>
                    <a:p>
                      <a:pPr algn="l" fontAlgn="b"/>
                      <a:r>
                        <a:rPr lang="en-NZ" sz="1100" b="0" i="0" u="none" strike="noStrike">
                          <a:solidFill>
                            <a:srgbClr val="000000"/>
                          </a:solidFill>
                          <a:effectLst/>
                          <a:latin typeface="Calibri"/>
                        </a:rPr>
                        <a:t>Sophora microphylla</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 </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Mahoe*+</a:t>
                      </a:r>
                    </a:p>
                  </a:txBody>
                  <a:tcPr marL="7620" marR="7620" marT="7620" marB="0" anchor="b"/>
                </a:tc>
                <a:tc>
                  <a:txBody>
                    <a:bodyPr/>
                    <a:lstStyle/>
                    <a:p>
                      <a:pPr algn="l" fontAlgn="b"/>
                      <a:r>
                        <a:rPr lang="en-NZ" sz="1100" b="0" i="0" u="none" strike="noStrike">
                          <a:solidFill>
                            <a:srgbClr val="000000"/>
                          </a:solidFill>
                          <a:effectLst/>
                          <a:latin typeface="Calibri"/>
                        </a:rPr>
                        <a:t>Melicytus ramiflorus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 </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Mapou</a:t>
                      </a:r>
                    </a:p>
                  </a:txBody>
                  <a:tcPr marL="7620" marR="7620" marT="7620" marB="0" anchor="b"/>
                </a:tc>
                <a:tc>
                  <a:txBody>
                    <a:bodyPr/>
                    <a:lstStyle/>
                    <a:p>
                      <a:pPr algn="l" fontAlgn="b"/>
                      <a:r>
                        <a:rPr lang="en-NZ" sz="1100" b="0" i="0" u="none" strike="noStrike">
                          <a:solidFill>
                            <a:srgbClr val="000000"/>
                          </a:solidFill>
                          <a:effectLst/>
                          <a:latin typeface="Calibri"/>
                        </a:rPr>
                        <a:t>Myrsine australis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Miro</a:t>
                      </a:r>
                    </a:p>
                  </a:txBody>
                  <a:tcPr marL="7620" marR="7620" marT="7620" marB="0" anchor="b"/>
                </a:tc>
                <a:tc>
                  <a:txBody>
                    <a:bodyPr/>
                    <a:lstStyle/>
                    <a:p>
                      <a:pPr algn="l" fontAlgn="b"/>
                      <a:r>
                        <a:rPr lang="en-NZ" sz="1100" b="0" i="0" u="none" strike="noStrike">
                          <a:solidFill>
                            <a:srgbClr val="000000"/>
                          </a:solidFill>
                          <a:effectLst/>
                          <a:latin typeface="Calibri"/>
                        </a:rPr>
                        <a:t>Prumnopitys ferruginea</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dirty="0">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Native broom</a:t>
                      </a:r>
                    </a:p>
                  </a:txBody>
                  <a:tcPr marL="7620" marR="7620" marT="7620" marB="0" anchor="b"/>
                </a:tc>
                <a:tc>
                  <a:txBody>
                    <a:bodyPr/>
                    <a:lstStyle/>
                    <a:p>
                      <a:pPr algn="l" fontAlgn="b"/>
                      <a:r>
                        <a:rPr lang="en-NZ" sz="1100" b="0" i="0" u="none" strike="noStrike">
                          <a:solidFill>
                            <a:srgbClr val="000000"/>
                          </a:solidFill>
                          <a:effectLst/>
                          <a:latin typeface="Calibri"/>
                        </a:rPr>
                        <a:t>Carmichalia williamsii</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Northern rata</a:t>
                      </a:r>
                    </a:p>
                  </a:txBody>
                  <a:tcPr marL="7620" marR="7620" marT="7620" marB="0" anchor="b"/>
                </a:tc>
                <a:tc>
                  <a:txBody>
                    <a:bodyPr/>
                    <a:lstStyle/>
                    <a:p>
                      <a:pPr algn="l" fontAlgn="b"/>
                      <a:r>
                        <a:rPr lang="en-NZ" sz="1100" b="0" i="0" u="none" strike="noStrike">
                          <a:solidFill>
                            <a:srgbClr val="000000"/>
                          </a:solidFill>
                          <a:effectLst/>
                          <a:latin typeface="Calibri"/>
                        </a:rPr>
                        <a:t>Metrosideros robusta</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NZ blueberry</a:t>
                      </a:r>
                    </a:p>
                  </a:txBody>
                  <a:tcPr marL="7620" marR="7620" marT="7620" marB="0" anchor="b"/>
                </a:tc>
                <a:tc>
                  <a:txBody>
                    <a:bodyPr/>
                    <a:lstStyle/>
                    <a:p>
                      <a:pPr algn="l" fontAlgn="b"/>
                      <a:r>
                        <a:rPr lang="en-NZ" sz="1100" b="0" i="0" u="none" strike="noStrike">
                          <a:solidFill>
                            <a:srgbClr val="000000"/>
                          </a:solidFill>
                          <a:effectLst/>
                          <a:latin typeface="Calibri"/>
                        </a:rPr>
                        <a:t>Dianella nigra</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 </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dirty="0">
                        <a:solidFill>
                          <a:srgbClr val="000000"/>
                        </a:solidFill>
                        <a:effectLst/>
                        <a:latin typeface="Calibri"/>
                      </a:endParaRPr>
                    </a:p>
                  </a:txBody>
                  <a:tcPr marL="7620" marR="7620" marT="7620" marB="0" anchor="b"/>
                </a:tc>
                <a:tc>
                  <a:txBody>
                    <a:bodyPr/>
                    <a:lstStyle/>
                    <a:p>
                      <a:pPr algn="l" fontAlgn="b"/>
                      <a:endParaRPr lang="en-NZ" sz="1100" b="1" i="0" u="none" strike="noStrike" dirty="0">
                        <a:solidFill>
                          <a:srgbClr val="000000"/>
                        </a:solidFill>
                        <a:effectLst/>
                        <a:latin typeface="Calibri"/>
                      </a:endParaRPr>
                    </a:p>
                  </a:txBody>
                  <a:tcPr marL="7620" marR="7620" marT="7620" marB="0" anchor="b"/>
                </a:tc>
              </a:tr>
            </a:tbl>
          </a:graphicData>
        </a:graphic>
      </p:graphicFrame>
    </p:spTree>
    <p:extLst>
      <p:ext uri="{BB962C8B-B14F-4D97-AF65-F5344CB8AC3E}">
        <p14:creationId xmlns:p14="http://schemas.microsoft.com/office/powerpoint/2010/main" xmlns="" val="133058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905717513"/>
              </p:ext>
            </p:extLst>
          </p:nvPr>
        </p:nvGraphicFramePr>
        <p:xfrm>
          <a:off x="1530350" y="1714500"/>
          <a:ext cx="6083300" cy="4345652"/>
        </p:xfrm>
        <a:graphic>
          <a:graphicData uri="http://schemas.openxmlformats.org/drawingml/2006/table">
            <a:tbl>
              <a:tblPr>
                <a:tableStyleId>{5C22544A-7EE6-4342-B048-85BDC9FD1C3A}</a:tableStyleId>
              </a:tblPr>
              <a:tblGrid>
                <a:gridCol w="863600"/>
                <a:gridCol w="1422400"/>
                <a:gridCol w="355600"/>
                <a:gridCol w="254000"/>
                <a:gridCol w="279400"/>
                <a:gridCol w="292100"/>
                <a:gridCol w="241300"/>
                <a:gridCol w="266700"/>
                <a:gridCol w="228600"/>
                <a:gridCol w="266700"/>
                <a:gridCol w="228600"/>
                <a:gridCol w="254000"/>
                <a:gridCol w="266700"/>
                <a:gridCol w="254000"/>
                <a:gridCol w="609600"/>
              </a:tblGrid>
              <a:tr h="182880">
                <a:tc>
                  <a:txBody>
                    <a:bodyPr/>
                    <a:lstStyle/>
                    <a:p>
                      <a:pPr algn="l" fontAlgn="b"/>
                      <a:r>
                        <a:rPr lang="en-NZ" sz="1100" b="0" i="0" u="none" strike="noStrike" dirty="0">
                          <a:solidFill>
                            <a:srgbClr val="000000"/>
                          </a:solidFill>
                          <a:effectLst/>
                          <a:latin typeface="Calibri"/>
                        </a:rPr>
                        <a:t>Key:</a:t>
                      </a:r>
                    </a:p>
                  </a:txBody>
                  <a:tcPr marL="7620" marR="7620" marT="7620" marB="0" anchor="b"/>
                </a:tc>
                <a:tc>
                  <a:txBody>
                    <a:bodyPr/>
                    <a:lstStyle/>
                    <a:p>
                      <a:pPr algn="l" fontAlgn="b"/>
                      <a:r>
                        <a:rPr lang="en-NZ" sz="1100" b="0" i="0" u="none" strike="noStrike">
                          <a:solidFill>
                            <a:srgbClr val="000000"/>
                          </a:solidFill>
                          <a:effectLst/>
                          <a:latin typeface="Calibri"/>
                        </a:rPr>
                        <a:t>N - Nectar</a:t>
                      </a:r>
                    </a:p>
                  </a:txBody>
                  <a:tcPr marL="7620" marR="7620" marT="7620" marB="0" anchor="b"/>
                </a:tc>
                <a:tc gridSpan="4">
                  <a:txBody>
                    <a:bodyPr/>
                    <a:lstStyle/>
                    <a:p>
                      <a:pPr algn="l" fontAlgn="b"/>
                      <a:r>
                        <a:rPr lang="en-NZ" sz="1100" b="0" i="0" u="none" strike="noStrike">
                          <a:solidFill>
                            <a:srgbClr val="000000"/>
                          </a:solidFill>
                          <a:effectLst/>
                          <a:latin typeface="Calibri"/>
                        </a:rPr>
                        <a:t>FS - Fruit and seeds</a:t>
                      </a:r>
                    </a:p>
                  </a:txBody>
                  <a:tcPr marL="7620" marR="7620" marT="7620" marB="0" anchor="b"/>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gridSpan="7">
                  <a:txBody>
                    <a:bodyPr/>
                    <a:lstStyle/>
                    <a:p>
                      <a:pPr algn="l" fontAlgn="b"/>
                      <a:r>
                        <a:rPr lang="en-NZ" sz="1100" b="0" i="0" u="none" strike="noStrike">
                          <a:solidFill>
                            <a:srgbClr val="000000"/>
                          </a:solidFill>
                          <a:effectLst/>
                          <a:latin typeface="Calibri"/>
                        </a:rPr>
                        <a:t>FSN - Fruit, seeds and nectar</a:t>
                      </a:r>
                    </a:p>
                  </a:txBody>
                  <a:tcPr marL="7620" marR="7620" marT="7620"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r>
              <a:tr h="182880">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Common name</a:t>
                      </a:r>
                    </a:p>
                  </a:txBody>
                  <a:tcPr marL="7620" marR="7620" marT="7620" marB="0" anchor="b"/>
                </a:tc>
                <a:tc>
                  <a:txBody>
                    <a:bodyPr/>
                    <a:lstStyle/>
                    <a:p>
                      <a:pPr algn="l" fontAlgn="b"/>
                      <a:r>
                        <a:rPr lang="en-NZ" sz="1100" b="0" i="0" u="none" strike="noStrike">
                          <a:solidFill>
                            <a:srgbClr val="000000"/>
                          </a:solidFill>
                          <a:effectLst/>
                          <a:latin typeface="Calibri"/>
                        </a:rPr>
                        <a:t>Botanical name</a:t>
                      </a:r>
                    </a:p>
                  </a:txBody>
                  <a:tcPr marL="7620" marR="7620" marT="7620" marB="0" anchor="b"/>
                </a:tc>
                <a:tc>
                  <a:txBody>
                    <a:bodyPr/>
                    <a:lstStyle/>
                    <a:p>
                      <a:pPr algn="l" fontAlgn="b"/>
                      <a:r>
                        <a:rPr lang="en-NZ" sz="1100" b="0" i="0" u="none" strike="noStrike">
                          <a:solidFill>
                            <a:srgbClr val="000000"/>
                          </a:solidFill>
                          <a:effectLst/>
                          <a:latin typeface="Calibri"/>
                        </a:rPr>
                        <a:t>  J</a:t>
                      </a:r>
                    </a:p>
                  </a:txBody>
                  <a:tcPr marL="7620" marR="7620" marT="7620" marB="0" anchor="b"/>
                </a:tc>
                <a:tc>
                  <a:txBody>
                    <a:bodyPr/>
                    <a:lstStyle/>
                    <a:p>
                      <a:pPr algn="l" fontAlgn="b"/>
                      <a:r>
                        <a:rPr lang="en-NZ" sz="1100" b="0" i="0" u="none" strike="noStrike">
                          <a:solidFill>
                            <a:srgbClr val="000000"/>
                          </a:solidFill>
                          <a:effectLst/>
                          <a:latin typeface="Calibri"/>
                        </a:rPr>
                        <a:t>  F</a:t>
                      </a:r>
                    </a:p>
                  </a:txBody>
                  <a:tcPr marL="7620" marR="7620" marT="7620" marB="0" anchor="b"/>
                </a:tc>
                <a:tc>
                  <a:txBody>
                    <a:bodyPr/>
                    <a:lstStyle/>
                    <a:p>
                      <a:pPr algn="l" fontAlgn="b"/>
                      <a:r>
                        <a:rPr lang="en-NZ" sz="1100" b="0" i="0" u="none" strike="noStrike">
                          <a:solidFill>
                            <a:srgbClr val="000000"/>
                          </a:solidFill>
                          <a:effectLst/>
                          <a:latin typeface="Calibri"/>
                        </a:rPr>
                        <a:t>  M</a:t>
                      </a:r>
                    </a:p>
                  </a:txBody>
                  <a:tcPr marL="7620" marR="7620" marT="7620" marB="0" anchor="b"/>
                </a:tc>
                <a:tc>
                  <a:txBody>
                    <a:bodyPr/>
                    <a:lstStyle/>
                    <a:p>
                      <a:pPr algn="l" fontAlgn="b"/>
                      <a:r>
                        <a:rPr lang="en-NZ" sz="1100" b="0" i="0" u="none" strike="noStrike">
                          <a:solidFill>
                            <a:srgbClr val="000000"/>
                          </a:solidFill>
                          <a:effectLst/>
                          <a:latin typeface="Calibri"/>
                        </a:rPr>
                        <a:t>  A</a:t>
                      </a:r>
                    </a:p>
                  </a:txBody>
                  <a:tcPr marL="7620" marR="7620" marT="7620" marB="0" anchor="b"/>
                </a:tc>
                <a:tc>
                  <a:txBody>
                    <a:bodyPr/>
                    <a:lstStyle/>
                    <a:p>
                      <a:pPr algn="l" fontAlgn="b"/>
                      <a:r>
                        <a:rPr lang="en-NZ" sz="1100" b="0" i="0" u="none" strike="noStrike">
                          <a:solidFill>
                            <a:srgbClr val="000000"/>
                          </a:solidFill>
                          <a:effectLst/>
                          <a:latin typeface="Calibri"/>
                        </a:rPr>
                        <a:t>  M</a:t>
                      </a:r>
                    </a:p>
                  </a:txBody>
                  <a:tcPr marL="7620" marR="7620" marT="7620" marB="0" anchor="b"/>
                </a:tc>
                <a:tc>
                  <a:txBody>
                    <a:bodyPr/>
                    <a:lstStyle/>
                    <a:p>
                      <a:pPr algn="l" fontAlgn="b"/>
                      <a:r>
                        <a:rPr lang="en-NZ" sz="1100" b="0" i="0" u="none" strike="noStrike">
                          <a:solidFill>
                            <a:srgbClr val="000000"/>
                          </a:solidFill>
                          <a:effectLst/>
                          <a:latin typeface="Calibri"/>
                        </a:rPr>
                        <a:t>  J</a:t>
                      </a:r>
                    </a:p>
                  </a:txBody>
                  <a:tcPr marL="7620" marR="7620" marT="7620" marB="0" anchor="b"/>
                </a:tc>
                <a:tc>
                  <a:txBody>
                    <a:bodyPr/>
                    <a:lstStyle/>
                    <a:p>
                      <a:pPr algn="l" fontAlgn="b"/>
                      <a:r>
                        <a:rPr lang="en-NZ" sz="1100" b="0" i="0" u="none" strike="noStrike">
                          <a:solidFill>
                            <a:srgbClr val="000000"/>
                          </a:solidFill>
                          <a:effectLst/>
                          <a:latin typeface="Calibri"/>
                        </a:rPr>
                        <a:t>  J</a:t>
                      </a:r>
                    </a:p>
                  </a:txBody>
                  <a:tcPr marL="7620" marR="7620" marT="7620" marB="0" anchor="b"/>
                </a:tc>
                <a:tc>
                  <a:txBody>
                    <a:bodyPr/>
                    <a:lstStyle/>
                    <a:p>
                      <a:pPr algn="l" fontAlgn="b"/>
                      <a:r>
                        <a:rPr lang="en-NZ" sz="1100" b="0" i="0" u="none" strike="noStrike">
                          <a:solidFill>
                            <a:srgbClr val="000000"/>
                          </a:solidFill>
                          <a:effectLst/>
                          <a:latin typeface="Calibri"/>
                        </a:rPr>
                        <a:t>  A</a:t>
                      </a:r>
                    </a:p>
                  </a:txBody>
                  <a:tcPr marL="7620" marR="7620" marT="7620" marB="0" anchor="b"/>
                </a:tc>
                <a:tc>
                  <a:txBody>
                    <a:bodyPr/>
                    <a:lstStyle/>
                    <a:p>
                      <a:pPr algn="l" fontAlgn="b"/>
                      <a:r>
                        <a:rPr lang="en-NZ" sz="1100" b="0" i="0" u="none" strike="noStrike">
                          <a:solidFill>
                            <a:srgbClr val="000000"/>
                          </a:solidFill>
                          <a:effectLst/>
                          <a:latin typeface="Calibri"/>
                        </a:rPr>
                        <a:t>  S</a:t>
                      </a:r>
                    </a:p>
                  </a:txBody>
                  <a:tcPr marL="7620" marR="7620" marT="7620" marB="0" anchor="b"/>
                </a:tc>
                <a:tc>
                  <a:txBody>
                    <a:bodyPr/>
                    <a:lstStyle/>
                    <a:p>
                      <a:pPr algn="l" fontAlgn="b"/>
                      <a:r>
                        <a:rPr lang="en-NZ" sz="1100" b="0" i="0" u="none" strike="noStrike">
                          <a:solidFill>
                            <a:srgbClr val="000000"/>
                          </a:solidFill>
                          <a:effectLst/>
                          <a:latin typeface="Calibri"/>
                        </a:rPr>
                        <a:t>  O</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D</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1" i="0" u="none" strike="noStrike">
                          <a:solidFill>
                            <a:srgbClr val="000000"/>
                          </a:solidFill>
                          <a:effectLst/>
                          <a:latin typeface="Calibri"/>
                        </a:rPr>
                        <a:t>Pate+</a:t>
                      </a:r>
                    </a:p>
                  </a:txBody>
                  <a:tcPr marL="7620" marR="7620" marT="7620" marB="0" anchor="b"/>
                </a:tc>
                <a:tc>
                  <a:txBody>
                    <a:bodyPr/>
                    <a:lstStyle/>
                    <a:p>
                      <a:pPr algn="l" fontAlgn="b"/>
                      <a:r>
                        <a:rPr lang="en-NZ" sz="1100" b="1" i="0" u="none" strike="noStrike">
                          <a:solidFill>
                            <a:srgbClr val="000000"/>
                          </a:solidFill>
                          <a:effectLst/>
                          <a:latin typeface="Calibri"/>
                        </a:rPr>
                        <a:t>Schefflera digitata</a:t>
                      </a: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b="1" i="0" u="none" strike="noStrike">
                          <a:solidFill>
                            <a:srgbClr val="000000"/>
                          </a:solidFill>
                          <a:effectLst/>
                          <a:latin typeface="Calibri"/>
                        </a:rPr>
                        <a:t> FS</a:t>
                      </a:r>
                    </a:p>
                  </a:txBody>
                  <a:tcPr marL="7620" marR="7620" marT="7620" marB="0" anchor="b"/>
                </a:tc>
                <a:tc>
                  <a:txBody>
                    <a:bodyPr/>
                    <a:lstStyle/>
                    <a:p>
                      <a:pPr algn="l" fontAlgn="b"/>
                      <a:r>
                        <a:rPr lang="en-NZ" sz="1100" b="1" i="0" u="none" strike="noStrike">
                          <a:solidFill>
                            <a:srgbClr val="000000"/>
                          </a:solidFill>
                          <a:effectLst/>
                          <a:latin typeface="Calibri"/>
                        </a:rPr>
                        <a:t> FS</a:t>
                      </a: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Pigeonwood*+</a:t>
                      </a:r>
                    </a:p>
                  </a:txBody>
                  <a:tcPr marL="7620" marR="7620" marT="7620" marB="0" anchor="b"/>
                </a:tc>
                <a:tc>
                  <a:txBody>
                    <a:bodyPr/>
                    <a:lstStyle/>
                    <a:p>
                      <a:pPr algn="l" fontAlgn="b"/>
                      <a:r>
                        <a:rPr lang="en-NZ" sz="1100" b="0" i="0" u="none" strike="noStrike">
                          <a:solidFill>
                            <a:srgbClr val="000000"/>
                          </a:solidFill>
                          <a:effectLst/>
                          <a:latin typeface="Calibri"/>
                        </a:rPr>
                        <a:t>Hedycarya arborea</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Pohutukawa+</a:t>
                      </a:r>
                    </a:p>
                  </a:txBody>
                  <a:tcPr marL="7620" marR="7620" marT="7620" marB="0" anchor="b"/>
                </a:tc>
                <a:tc>
                  <a:txBody>
                    <a:bodyPr/>
                    <a:lstStyle/>
                    <a:p>
                      <a:pPr algn="l" fontAlgn="b"/>
                      <a:r>
                        <a:rPr lang="en-NZ" sz="1100" b="0" i="0" u="none" strike="noStrike">
                          <a:solidFill>
                            <a:srgbClr val="000000"/>
                          </a:solidFill>
                          <a:effectLst/>
                          <a:latin typeface="Calibri"/>
                        </a:rPr>
                        <a:t>Metrosideros excelsa</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Puriri+</a:t>
                      </a:r>
                    </a:p>
                  </a:txBody>
                  <a:tcPr marL="7620" marR="7620" marT="7620" marB="0" anchor="b"/>
                </a:tc>
                <a:tc>
                  <a:txBody>
                    <a:bodyPr/>
                    <a:lstStyle/>
                    <a:p>
                      <a:pPr algn="l" fontAlgn="b"/>
                      <a:r>
                        <a:rPr lang="en-NZ" sz="1100" b="0" i="0" u="none" strike="noStrike">
                          <a:solidFill>
                            <a:srgbClr val="000000"/>
                          </a:solidFill>
                          <a:effectLst/>
                          <a:latin typeface="Calibri"/>
                        </a:rPr>
                        <a:t>Vitex lucens</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a:txBody>
                    <a:bodyPr/>
                    <a:lstStyle/>
                    <a:p>
                      <a:pPr algn="l" fontAlgn="b"/>
                      <a:r>
                        <a:rPr lang="en-NZ" sz="1100" b="0" i="0" u="none" strike="noStrike">
                          <a:solidFill>
                            <a:srgbClr val="000000"/>
                          </a:solidFill>
                          <a:effectLst/>
                          <a:latin typeface="Calibri"/>
                        </a:rPr>
                        <a:t>FSN</a:t>
                      </a:r>
                    </a:p>
                  </a:txBody>
                  <a:tcPr marL="7620" marR="7620" marT="7620" marB="0" anchor="b"/>
                </a:tc>
                <a:tc gridSpan="2">
                  <a:txBody>
                    <a:bodyPr/>
                    <a:lstStyle/>
                    <a:p>
                      <a:pPr algn="l" fontAlgn="b"/>
                      <a:r>
                        <a:rPr lang="en-NZ" sz="1100" b="0" i="0" u="none" strike="noStrike">
                          <a:solidFill>
                            <a:srgbClr val="000000"/>
                          </a:solidFill>
                          <a:effectLst/>
                          <a:latin typeface="Calibri"/>
                        </a:rPr>
                        <a:t>FSN</a:t>
                      </a:r>
                    </a:p>
                  </a:txBody>
                  <a:tcPr marL="7620" marR="7620" marT="7620" marB="0" anchor="b"/>
                </a:tc>
                <a:tc hMerge="1">
                  <a:txBody>
                    <a:bodyPr/>
                    <a:lstStyle/>
                    <a:p>
                      <a:endParaRPr lang="en-NZ"/>
                    </a:p>
                  </a:txBody>
                  <a:tcPr/>
                </a:tc>
              </a:tr>
              <a:tr h="182880">
                <a:tc>
                  <a:txBody>
                    <a:bodyPr/>
                    <a:lstStyle/>
                    <a:p>
                      <a:pPr algn="l" fontAlgn="b"/>
                      <a:r>
                        <a:rPr lang="en-NZ" sz="1100" b="0" i="0" u="none" strike="noStrike">
                          <a:solidFill>
                            <a:srgbClr val="000000"/>
                          </a:solidFill>
                          <a:effectLst/>
                          <a:latin typeface="Calibri"/>
                        </a:rPr>
                        <a:t>Putaputaweta</a:t>
                      </a:r>
                    </a:p>
                  </a:txBody>
                  <a:tcPr marL="7620" marR="7620" marT="7620" marB="0" anchor="b"/>
                </a:tc>
                <a:tc>
                  <a:txBody>
                    <a:bodyPr/>
                    <a:lstStyle/>
                    <a:p>
                      <a:pPr algn="l" fontAlgn="b"/>
                      <a:r>
                        <a:rPr lang="en-NZ" sz="1100" b="0" i="0" u="none" strike="noStrike">
                          <a:solidFill>
                            <a:srgbClr val="000000"/>
                          </a:solidFill>
                          <a:effectLst/>
                          <a:latin typeface="Calibri"/>
                        </a:rPr>
                        <a:t>Carpodetus serratus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Rewarewa</a:t>
                      </a:r>
                    </a:p>
                  </a:txBody>
                  <a:tcPr marL="7620" marR="7620" marT="7620" marB="0" anchor="b"/>
                </a:tc>
                <a:tc>
                  <a:txBody>
                    <a:bodyPr/>
                    <a:lstStyle/>
                    <a:p>
                      <a:pPr algn="l" fontAlgn="b"/>
                      <a:r>
                        <a:rPr lang="en-NZ" sz="1100" b="0" i="0" u="none" strike="noStrike">
                          <a:solidFill>
                            <a:srgbClr val="000000"/>
                          </a:solidFill>
                          <a:effectLst/>
                          <a:latin typeface="Calibri"/>
                        </a:rPr>
                        <a:t>Knightia excelsa</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 </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Rimu*</a:t>
                      </a:r>
                    </a:p>
                  </a:txBody>
                  <a:tcPr marL="7620" marR="7620" marT="7620" marB="0" anchor="b"/>
                </a:tc>
                <a:tc>
                  <a:txBody>
                    <a:bodyPr/>
                    <a:lstStyle/>
                    <a:p>
                      <a:pPr algn="l" fontAlgn="b"/>
                      <a:r>
                        <a:rPr lang="en-NZ" sz="1100" b="0" i="0" u="none" strike="noStrike">
                          <a:solidFill>
                            <a:srgbClr val="000000"/>
                          </a:solidFill>
                          <a:effectLst/>
                          <a:latin typeface="Calibri"/>
                        </a:rPr>
                        <a:t>Dacrydium cupressinum</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Taraire</a:t>
                      </a:r>
                    </a:p>
                  </a:txBody>
                  <a:tcPr marL="7620" marR="7620" marT="7620" marB="0" anchor="b"/>
                </a:tc>
                <a:tc>
                  <a:txBody>
                    <a:bodyPr/>
                    <a:lstStyle/>
                    <a:p>
                      <a:pPr algn="l" fontAlgn="b"/>
                      <a:r>
                        <a:rPr lang="en-NZ" sz="1100" b="0" i="0" u="none" strike="noStrike">
                          <a:solidFill>
                            <a:srgbClr val="000000"/>
                          </a:solidFill>
                          <a:effectLst/>
                          <a:latin typeface="Calibri"/>
                        </a:rPr>
                        <a:t>Beilschmiedia taraire</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Tarata*</a:t>
                      </a:r>
                    </a:p>
                  </a:txBody>
                  <a:tcPr marL="7620" marR="7620" marT="7620" marB="0" anchor="b"/>
                </a:tc>
                <a:tc>
                  <a:txBody>
                    <a:bodyPr/>
                    <a:lstStyle/>
                    <a:p>
                      <a:pPr algn="l" fontAlgn="b"/>
                      <a:r>
                        <a:rPr lang="en-NZ" sz="1100" b="0" i="0" u="none" strike="noStrike">
                          <a:solidFill>
                            <a:srgbClr val="000000"/>
                          </a:solidFill>
                          <a:effectLst/>
                          <a:latin typeface="Calibri"/>
                        </a:rPr>
                        <a:t>Pittosporum eugenoides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r>
                        <a:rPr lang="en-NZ" sz="1100" b="0" i="0" u="none" strike="noStrike">
                          <a:solidFill>
                            <a:srgbClr val="000000"/>
                          </a:solidFill>
                          <a:effectLst/>
                          <a:latin typeface="Calibri"/>
                        </a:rPr>
                        <a:t>  N</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Taupata+</a:t>
                      </a:r>
                    </a:p>
                  </a:txBody>
                  <a:tcPr marL="7620" marR="7620" marT="7620" marB="0" anchor="b"/>
                </a:tc>
                <a:tc>
                  <a:txBody>
                    <a:bodyPr/>
                    <a:lstStyle/>
                    <a:p>
                      <a:pPr algn="l" fontAlgn="b"/>
                      <a:r>
                        <a:rPr lang="en-NZ" sz="1100" b="0" i="0" u="none" strike="noStrike">
                          <a:solidFill>
                            <a:srgbClr val="000000"/>
                          </a:solidFill>
                          <a:effectLst/>
                          <a:latin typeface="Calibri"/>
                        </a:rPr>
                        <a:t>Coprosma repens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Tawa</a:t>
                      </a:r>
                    </a:p>
                  </a:txBody>
                  <a:tcPr marL="7620" marR="7620" marT="7620" marB="0" anchor="b"/>
                </a:tc>
                <a:tc>
                  <a:txBody>
                    <a:bodyPr/>
                    <a:lstStyle/>
                    <a:p>
                      <a:pPr algn="l" fontAlgn="b"/>
                      <a:r>
                        <a:rPr lang="en-NZ" sz="1100" b="0" i="0" u="none" strike="noStrike">
                          <a:solidFill>
                            <a:srgbClr val="000000"/>
                          </a:solidFill>
                          <a:effectLst/>
                          <a:latin typeface="Calibri"/>
                        </a:rPr>
                        <a:t>Beilschmiedia tawa</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Titoki+</a:t>
                      </a:r>
                    </a:p>
                  </a:txBody>
                  <a:tcPr marL="7620" marR="7620" marT="7620" marB="0" anchor="b"/>
                </a:tc>
                <a:tc>
                  <a:txBody>
                    <a:bodyPr/>
                    <a:lstStyle/>
                    <a:p>
                      <a:pPr algn="l" fontAlgn="b"/>
                      <a:r>
                        <a:rPr lang="en-NZ" sz="1100" b="0" i="0" u="none" strike="noStrike">
                          <a:solidFill>
                            <a:srgbClr val="000000"/>
                          </a:solidFill>
                          <a:effectLst/>
                          <a:latin typeface="Calibri"/>
                        </a:rPr>
                        <a:t>Alectryon excelsus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Totara</a:t>
                      </a:r>
                    </a:p>
                  </a:txBody>
                  <a:tcPr marL="7620" marR="7620" marT="7620" marB="0" anchor="b"/>
                </a:tc>
                <a:tc>
                  <a:txBody>
                    <a:bodyPr/>
                    <a:lstStyle/>
                    <a:p>
                      <a:pPr algn="l" fontAlgn="b"/>
                      <a:r>
                        <a:rPr lang="en-NZ" sz="1100" b="0" i="0" u="none" strike="noStrike">
                          <a:solidFill>
                            <a:srgbClr val="000000"/>
                          </a:solidFill>
                          <a:effectLst/>
                          <a:latin typeface="Calibri"/>
                        </a:rPr>
                        <a:t>Podocarpus totara</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Wharangi+</a:t>
                      </a:r>
                    </a:p>
                  </a:txBody>
                  <a:tcPr marL="7620" marR="7620" marT="7620" marB="0" anchor="b"/>
                </a:tc>
                <a:tc>
                  <a:txBody>
                    <a:bodyPr/>
                    <a:lstStyle/>
                    <a:p>
                      <a:pPr algn="l" fontAlgn="b"/>
                      <a:r>
                        <a:rPr lang="en-NZ" sz="1100" b="0" i="0" u="none" strike="noStrike">
                          <a:solidFill>
                            <a:srgbClr val="000000"/>
                          </a:solidFill>
                          <a:effectLst/>
                          <a:latin typeface="Calibri"/>
                        </a:rPr>
                        <a:t>Melicope ternata</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0" i="0" u="none" strike="noStrike">
                          <a:solidFill>
                            <a:srgbClr val="000000"/>
                          </a:solidFill>
                          <a:effectLst/>
                          <a:latin typeface="Calibri"/>
                        </a:rPr>
                        <a:t>Wineberry*</a:t>
                      </a:r>
                    </a:p>
                  </a:txBody>
                  <a:tcPr marL="7620" marR="7620" marT="7620" marB="0" anchor="b"/>
                </a:tc>
                <a:tc>
                  <a:txBody>
                    <a:bodyPr/>
                    <a:lstStyle/>
                    <a:p>
                      <a:pPr algn="l" fontAlgn="b"/>
                      <a:r>
                        <a:rPr lang="en-NZ" sz="1100" b="0" i="0" u="none" strike="noStrike">
                          <a:solidFill>
                            <a:srgbClr val="000000"/>
                          </a:solidFill>
                          <a:effectLst/>
                          <a:latin typeface="Calibri"/>
                        </a:rPr>
                        <a:t>Aristotelia serrata</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r>
                        <a:rPr lang="en-NZ" sz="1100" b="0" i="0" u="none" strike="noStrike">
                          <a:solidFill>
                            <a:srgbClr val="000000"/>
                          </a:solidFill>
                          <a:effectLst/>
                          <a:latin typeface="Calibri"/>
                        </a:rPr>
                        <a:t> FS</a:t>
                      </a: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r>
              <a:tr h="182880">
                <a:tc>
                  <a:txBody>
                    <a:bodyPr/>
                    <a:lstStyle/>
                    <a:p>
                      <a:pPr algn="l" fontAlgn="b"/>
                      <a:r>
                        <a:rPr lang="en-NZ" sz="1100" b="1" i="0" u="none" strike="noStrike">
                          <a:solidFill>
                            <a:srgbClr val="000000"/>
                          </a:solidFill>
                          <a:effectLst/>
                          <a:latin typeface="Calibri"/>
                        </a:rPr>
                        <a:t>Hanghange</a:t>
                      </a:r>
                    </a:p>
                  </a:txBody>
                  <a:tcPr marL="7620" marR="7620" marT="7620" marB="0" anchor="b"/>
                </a:tc>
                <a:tc>
                  <a:txBody>
                    <a:bodyPr/>
                    <a:lstStyle/>
                    <a:p>
                      <a:pPr algn="l" fontAlgn="b"/>
                      <a:r>
                        <a:rPr lang="en-NZ" sz="1100" b="1" i="0" u="none" strike="noStrike">
                          <a:solidFill>
                            <a:srgbClr val="000000"/>
                          </a:solidFill>
                          <a:effectLst/>
                          <a:latin typeface="Calibri"/>
                        </a:rPr>
                        <a:t>Geniostoma Lingustrifolum</a:t>
                      </a:r>
                    </a:p>
                  </a:txBody>
                  <a:tcPr marL="7620" marR="7620" marT="7620" marB="0" anchor="b"/>
                </a:tc>
                <a:tc>
                  <a:txBody>
                    <a:bodyPr/>
                    <a:lstStyle/>
                    <a:p>
                      <a:pPr algn="l" fontAlgn="b"/>
                      <a:r>
                        <a:rPr lang="en-NZ" sz="1100" b="1" i="0" u="none" strike="noStrike">
                          <a:solidFill>
                            <a:srgbClr val="000000"/>
                          </a:solidFill>
                          <a:effectLst/>
                          <a:latin typeface="Calibri"/>
                        </a:rPr>
                        <a:t>S</a:t>
                      </a:r>
                    </a:p>
                  </a:txBody>
                  <a:tcPr marL="7620" marR="7620" marT="7620" marB="0" anchor="b"/>
                </a:tc>
                <a:tc>
                  <a:txBody>
                    <a:bodyPr/>
                    <a:lstStyle/>
                    <a:p>
                      <a:pPr algn="l" fontAlgn="b"/>
                      <a:r>
                        <a:rPr lang="en-NZ" sz="1100" b="1" i="0" u="none" strike="noStrike">
                          <a:solidFill>
                            <a:srgbClr val="000000"/>
                          </a:solidFill>
                          <a:effectLst/>
                          <a:latin typeface="Calibri"/>
                        </a:rPr>
                        <a:t>S</a:t>
                      </a: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endParaRPr lang="en-NZ" sz="1100" b="1" i="0" u="none" strike="noStrike">
                        <a:solidFill>
                          <a:srgbClr val="000000"/>
                        </a:solidFill>
                        <a:effectLst/>
                        <a:latin typeface="Calibri"/>
                      </a:endParaRPr>
                    </a:p>
                  </a:txBody>
                  <a:tcPr marL="7620" marR="7620" marT="7620" marB="0" anchor="b"/>
                </a:tc>
                <a:tc>
                  <a:txBody>
                    <a:bodyPr/>
                    <a:lstStyle/>
                    <a:p>
                      <a:pPr algn="l" fontAlgn="b"/>
                      <a:r>
                        <a:rPr lang="en-NZ" sz="1100" b="1" i="0" u="none" strike="noStrike">
                          <a:solidFill>
                            <a:srgbClr val="000000"/>
                          </a:solidFill>
                          <a:effectLst/>
                          <a:latin typeface="Calibri"/>
                        </a:rPr>
                        <a:t>N</a:t>
                      </a:r>
                    </a:p>
                  </a:txBody>
                  <a:tcPr marL="7620" marR="7620" marT="7620" marB="0" anchor="b"/>
                </a:tc>
                <a:tc>
                  <a:txBody>
                    <a:bodyPr/>
                    <a:lstStyle/>
                    <a:p>
                      <a:pPr algn="l" fontAlgn="b"/>
                      <a:r>
                        <a:rPr lang="en-NZ" sz="1100" b="1" i="0" u="none" strike="noStrike">
                          <a:solidFill>
                            <a:srgbClr val="000000"/>
                          </a:solidFill>
                          <a:effectLst/>
                          <a:latin typeface="Calibri"/>
                        </a:rPr>
                        <a:t>N</a:t>
                      </a:r>
                    </a:p>
                  </a:txBody>
                  <a:tcPr marL="7620" marR="7620" marT="7620" marB="0" anchor="b"/>
                </a:tc>
                <a:tc>
                  <a:txBody>
                    <a:bodyPr/>
                    <a:lstStyle/>
                    <a:p>
                      <a:pPr algn="l" fontAlgn="b"/>
                      <a:r>
                        <a:rPr lang="en-NZ" sz="1100" b="1" i="0" u="none" strike="noStrike">
                          <a:solidFill>
                            <a:srgbClr val="000000"/>
                          </a:solidFill>
                          <a:effectLst/>
                          <a:latin typeface="Calibri"/>
                        </a:rPr>
                        <a:t>N</a:t>
                      </a:r>
                    </a:p>
                  </a:txBody>
                  <a:tcPr marL="7620" marR="7620" marT="7620" marB="0" anchor="b"/>
                </a:tc>
                <a:tc>
                  <a:txBody>
                    <a:bodyPr/>
                    <a:lstStyle/>
                    <a:p>
                      <a:pPr algn="l" fontAlgn="b"/>
                      <a:r>
                        <a:rPr lang="en-NZ" sz="1100" b="1" i="0" u="none" strike="noStrike">
                          <a:solidFill>
                            <a:srgbClr val="000000"/>
                          </a:solidFill>
                          <a:effectLst/>
                          <a:latin typeface="Calibri"/>
                        </a:rPr>
                        <a:t>dry seeds</a:t>
                      </a:r>
                    </a:p>
                  </a:txBody>
                  <a:tcPr marL="7620" marR="7620" marT="7620" marB="0" anchor="b"/>
                </a:tc>
              </a:tr>
              <a:tr h="207992">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dirty="0">
                        <a:solidFill>
                          <a:srgbClr val="000000"/>
                        </a:solidFill>
                        <a:effectLst/>
                        <a:latin typeface="Calibri"/>
                      </a:endParaRPr>
                    </a:p>
                  </a:txBody>
                  <a:tcPr marL="7620" marR="7620" marT="7620" marB="0" anchor="b"/>
                </a:tc>
              </a:tr>
              <a:tr h="182880">
                <a:tc gridSpan="11">
                  <a:txBody>
                    <a:bodyPr/>
                    <a:lstStyle/>
                    <a:p>
                      <a:pPr algn="l" fontAlgn="b"/>
                      <a:r>
                        <a:rPr lang="en-NZ" sz="1100" b="1" i="0" u="none" strike="noStrike" dirty="0">
                          <a:solidFill>
                            <a:srgbClr val="000000"/>
                          </a:solidFill>
                          <a:effectLst/>
                          <a:latin typeface="Calibri"/>
                        </a:rPr>
                        <a:t>bold= Kevin C Burns" top five "School of Biological Science Victoria University</a:t>
                      </a:r>
                    </a:p>
                  </a:txBody>
                  <a:tcPr marL="7620" marR="7620" marT="7620" marB="0" anchor="b"/>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hMerge="1">
                  <a:txBody>
                    <a:bodyPr/>
                    <a:lstStyle/>
                    <a:p>
                      <a:endParaRPr lang="en-NZ"/>
                    </a:p>
                  </a:txBody>
                  <a:tcPr/>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a:solidFill>
                          <a:srgbClr val="000000"/>
                        </a:solidFill>
                        <a:effectLst/>
                        <a:latin typeface="Calibri"/>
                      </a:endParaRPr>
                    </a:p>
                  </a:txBody>
                  <a:tcPr marL="7620" marR="7620" marT="7620" marB="0" anchor="b"/>
                </a:tc>
                <a:tc>
                  <a:txBody>
                    <a:bodyPr/>
                    <a:lstStyle/>
                    <a:p>
                      <a:pPr algn="l" fontAlgn="b"/>
                      <a:endParaRPr lang="en-NZ" sz="1100" b="0" i="0" u="none" strike="noStrike" dirty="0">
                        <a:solidFill>
                          <a:srgbClr val="000000"/>
                        </a:solidFill>
                        <a:effectLst/>
                        <a:latin typeface="Calibri"/>
                      </a:endParaRPr>
                    </a:p>
                  </a:txBody>
                  <a:tcPr marL="7620" marR="7620" marT="7620" marB="0" anchor="b"/>
                </a:tc>
              </a:tr>
            </a:tbl>
          </a:graphicData>
        </a:graphic>
      </p:graphicFrame>
    </p:spTree>
    <p:extLst>
      <p:ext uri="{BB962C8B-B14F-4D97-AF65-F5344CB8AC3E}">
        <p14:creationId xmlns:p14="http://schemas.microsoft.com/office/powerpoint/2010/main" xmlns="" val="3250729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PURIRI </a:t>
            </a:r>
            <a:endParaRPr lang="en-NZ" dirty="0"/>
          </a:p>
        </p:txBody>
      </p:sp>
      <p:sp>
        <p:nvSpPr>
          <p:cNvPr id="3" name="Text Placeholder 2"/>
          <p:cNvSpPr>
            <a:spLocks noGrp="1"/>
          </p:cNvSpPr>
          <p:nvPr>
            <p:ph type="body" idx="1"/>
          </p:nvPr>
        </p:nvSpPr>
        <p:spPr/>
        <p:txBody>
          <a:bodyPr/>
          <a:lstStyle/>
          <a:p>
            <a:endParaRPr lang="en-NZ" dirty="0"/>
          </a:p>
        </p:txBody>
      </p:sp>
      <p:sp>
        <p:nvSpPr>
          <p:cNvPr id="5" name="Text Placeholder 4"/>
          <p:cNvSpPr>
            <a:spLocks noGrp="1"/>
          </p:cNvSpPr>
          <p:nvPr>
            <p:ph type="body" sz="quarter" idx="3"/>
          </p:nvPr>
        </p:nvSpPr>
        <p:spPr/>
        <p:txBody>
          <a:bodyPr/>
          <a:lstStyle/>
          <a:p>
            <a:endParaRPr lang="en-NZ" dirty="0"/>
          </a:p>
        </p:txBody>
      </p:sp>
      <p:sp>
        <p:nvSpPr>
          <p:cNvPr id="6" name="Content Placeholder 5"/>
          <p:cNvSpPr>
            <a:spLocks noGrp="1"/>
          </p:cNvSpPr>
          <p:nvPr>
            <p:ph sz="quarter" idx="4"/>
          </p:nvPr>
        </p:nvSpPr>
        <p:spPr/>
        <p:txBody>
          <a:bodyPr>
            <a:normAutofit fontScale="92500" lnSpcReduction="20000"/>
          </a:bodyPr>
          <a:lstStyle/>
          <a:p>
            <a:pPr marL="0" indent="0">
              <a:buNone/>
            </a:pPr>
            <a:endParaRPr lang="en-NZ" dirty="0" smtClean="0"/>
          </a:p>
          <a:p>
            <a:r>
              <a:rPr lang="en-NZ" dirty="0" smtClean="0"/>
              <a:t>Fruits and flowers all year round Heavily forested for great timber and rare now.</a:t>
            </a:r>
          </a:p>
          <a:p>
            <a:r>
              <a:rPr lang="en-NZ" dirty="0"/>
              <a:t>. Kohekohe was probably the dominant vegetation cover on </a:t>
            </a:r>
            <a:r>
              <a:rPr lang="en-NZ" dirty="0">
                <a:hlinkClick r:id="rId2" tooltip="Kapiti Island"/>
              </a:rPr>
              <a:t>Kapiti Island</a:t>
            </a:r>
            <a:r>
              <a:rPr lang="en-NZ" dirty="0"/>
              <a:t> before it was cleared in the early 19th century for cultivation and farming. The kohekohe forest on Kapiti is recovering after possums were eradicated in 1986.</a:t>
            </a:r>
            <a:endParaRPr lang="en-NZ" dirty="0" smtClean="0"/>
          </a:p>
        </p:txBody>
      </p:sp>
      <p:pic>
        <p:nvPicPr>
          <p:cNvPr id="33794" name="Picture 2" descr="C:\Users\jacqui\Pictures\VitexLucens019.jpg"/>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5561" y="2174875"/>
            <a:ext cx="2963466" cy="3951288"/>
          </a:xfrm>
          <a:prstGeom prst="rect">
            <a:avLst/>
          </a:prstGeom>
          <a:noFill/>
          <a:extLst>
            <a:ext uri="{909E8E84-426E-40DD-AFC4-6F175D3DCCD1}">
              <a14:hiddenFill xmlns:a14="http://schemas.microsoft.com/office/drawing/2010/main" xmlns="">
                <a:solidFill>
                  <a:srgbClr val="FFFFFF"/>
                </a:solidFill>
              </a14:hiddenFill>
            </a:ext>
          </a:extLst>
        </p:spPr>
      </p:pic>
      <p:pic>
        <p:nvPicPr>
          <p:cNvPr id="33795" name="Picture 3" descr="C:\Users\jacqui\Pictures\320px-PuririLeave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4087" y="332656"/>
            <a:ext cx="2925763" cy="21939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381353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BE PREPARED TO SACRIFICE SOME SHORT LIVED PLANTS </a:t>
            </a:r>
            <a:endParaRPr lang="en-NZ" dirty="0"/>
          </a:p>
        </p:txBody>
      </p:sp>
      <p:sp>
        <p:nvSpPr>
          <p:cNvPr id="4" name="Text Placeholder 3"/>
          <p:cNvSpPr>
            <a:spLocks noGrp="1"/>
          </p:cNvSpPr>
          <p:nvPr>
            <p:ph type="body" sz="half" idx="2"/>
          </p:nvPr>
        </p:nvSpPr>
        <p:spPr>
          <a:xfrm>
            <a:off x="457200" y="2204864"/>
            <a:ext cx="3008313" cy="3921299"/>
          </a:xfrm>
        </p:spPr>
        <p:txBody>
          <a:bodyPr/>
          <a:lstStyle/>
          <a:p>
            <a:pPr lvl="0" fontAlgn="base">
              <a:spcBef>
                <a:spcPts val="0"/>
              </a:spcBef>
            </a:pPr>
            <a:endParaRPr lang="en-NZ" sz="1800" dirty="0" smtClean="0">
              <a:solidFill>
                <a:prstClr val="black"/>
              </a:solidFill>
            </a:endParaRPr>
          </a:p>
          <a:p>
            <a:pPr lvl="0" fontAlgn="base">
              <a:spcBef>
                <a:spcPts val="0"/>
              </a:spcBef>
            </a:pPr>
            <a:endParaRPr lang="en-NZ" sz="1800" dirty="0">
              <a:solidFill>
                <a:prstClr val="black"/>
              </a:solidFill>
            </a:endParaRPr>
          </a:p>
          <a:p>
            <a:pPr lvl="0" fontAlgn="base">
              <a:spcBef>
                <a:spcPts val="0"/>
              </a:spcBef>
            </a:pPr>
            <a:endParaRPr lang="en-NZ" sz="1800" dirty="0" smtClean="0">
              <a:solidFill>
                <a:prstClr val="black"/>
              </a:solidFill>
            </a:endParaRPr>
          </a:p>
          <a:p>
            <a:pPr lvl="0" fontAlgn="base">
              <a:spcBef>
                <a:spcPts val="0"/>
              </a:spcBef>
            </a:pPr>
            <a:r>
              <a:rPr lang="en-NZ" sz="1800" dirty="0" smtClean="0">
                <a:solidFill>
                  <a:prstClr val="black"/>
                </a:solidFill>
              </a:rPr>
              <a:t>Some </a:t>
            </a:r>
            <a:r>
              <a:rPr lang="en-NZ" sz="1800" dirty="0">
                <a:solidFill>
                  <a:prstClr val="black"/>
                </a:solidFill>
              </a:rPr>
              <a:t>plants will be "sacrificial" (fast-growing colonizers and relatively short-lived plants; koromiko, </a:t>
            </a:r>
            <a:r>
              <a:rPr lang="en-NZ" sz="1800" dirty="0" err="1">
                <a:solidFill>
                  <a:prstClr val="black"/>
                </a:solidFill>
              </a:rPr>
              <a:t>whau</a:t>
            </a:r>
            <a:r>
              <a:rPr lang="en-NZ" sz="1800" dirty="0">
                <a:solidFill>
                  <a:prstClr val="black"/>
                </a:solidFill>
              </a:rPr>
              <a:t>, native brooms, </a:t>
            </a:r>
            <a:r>
              <a:rPr lang="en-NZ" sz="1800" dirty="0" err="1">
                <a:solidFill>
                  <a:prstClr val="black"/>
                </a:solidFill>
              </a:rPr>
              <a:t>toetoe</a:t>
            </a:r>
            <a:r>
              <a:rPr lang="en-NZ" sz="1800" dirty="0">
                <a:solidFill>
                  <a:prstClr val="black"/>
                </a:solidFill>
              </a:rPr>
              <a:t>, </a:t>
            </a:r>
            <a:r>
              <a:rPr lang="en-NZ" sz="1800" dirty="0" err="1">
                <a:solidFill>
                  <a:prstClr val="black"/>
                </a:solidFill>
              </a:rPr>
              <a:t>makomako</a:t>
            </a:r>
            <a:r>
              <a:rPr lang="en-NZ" sz="1800" dirty="0">
                <a:solidFill>
                  <a:prstClr val="black"/>
                </a:solidFill>
              </a:rPr>
              <a:t>/</a:t>
            </a:r>
            <a:r>
              <a:rPr lang="en-NZ" sz="1800" dirty="0" err="1">
                <a:solidFill>
                  <a:prstClr val="black"/>
                </a:solidFill>
              </a:rPr>
              <a:t>wineberry</a:t>
            </a:r>
            <a:r>
              <a:rPr lang="en-NZ" sz="1800" dirty="0">
                <a:solidFill>
                  <a:prstClr val="black"/>
                </a:solidFill>
              </a:rPr>
              <a:t>, </a:t>
            </a:r>
            <a:r>
              <a:rPr lang="en-NZ" sz="1800" dirty="0" err="1">
                <a:solidFill>
                  <a:prstClr val="black"/>
                </a:solidFill>
              </a:rPr>
              <a:t>ngaio</a:t>
            </a:r>
            <a:r>
              <a:rPr lang="en-NZ" sz="1800" dirty="0">
                <a:solidFill>
                  <a:prstClr val="black"/>
                </a:solidFill>
              </a:rPr>
              <a:t>) when you plant. Dense planting to begin with provides cover and keeps weeds down.</a:t>
            </a:r>
          </a:p>
          <a:p>
            <a:endParaRPr lang="en-NZ" dirty="0"/>
          </a:p>
        </p:txBody>
      </p:sp>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22711" y="861588"/>
            <a:ext cx="3816427" cy="4676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6449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SHADE PLANTS NEED SHADE …..</a:t>
            </a:r>
            <a:r>
              <a:rPr lang="en-NZ" dirty="0" smtClean="0">
                <a:sym typeface="Wingdings" panose="05000000000000000000" pitchFamily="2" charset="2"/>
              </a:rPr>
              <a:t></a:t>
            </a:r>
            <a:endParaRPr lang="en-NZ"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575050" y="1282700"/>
            <a:ext cx="5111750" cy="3833812"/>
          </a:xfrm>
        </p:spPr>
      </p:pic>
      <p:sp>
        <p:nvSpPr>
          <p:cNvPr id="4" name="Text Placeholder 3"/>
          <p:cNvSpPr>
            <a:spLocks noGrp="1"/>
          </p:cNvSpPr>
          <p:nvPr>
            <p:ph type="body" sz="half" idx="2"/>
          </p:nvPr>
        </p:nvSpPr>
        <p:spPr>
          <a:xfrm>
            <a:off x="457200" y="1435101"/>
            <a:ext cx="3008313" cy="3434060"/>
          </a:xfrm>
        </p:spPr>
        <p:txBody>
          <a:bodyPr>
            <a:normAutofit lnSpcReduction="10000"/>
          </a:bodyPr>
          <a:lstStyle/>
          <a:p>
            <a:pPr lvl="0" fontAlgn="base">
              <a:spcBef>
                <a:spcPts val="0"/>
              </a:spcBef>
            </a:pPr>
            <a:r>
              <a:rPr lang="en-NZ" sz="1800" dirty="0" smtClean="0">
                <a:solidFill>
                  <a:prstClr val="black"/>
                </a:solidFill>
              </a:rPr>
              <a:t>PLAN FOR PROGRESSION ‘Some </a:t>
            </a:r>
            <a:r>
              <a:rPr lang="en-NZ" sz="1800" dirty="0">
                <a:solidFill>
                  <a:prstClr val="black"/>
                </a:solidFill>
              </a:rPr>
              <a:t>plants (most ferns, </a:t>
            </a:r>
            <a:r>
              <a:rPr lang="en-NZ" sz="1800" dirty="0" err="1">
                <a:solidFill>
                  <a:prstClr val="black"/>
                </a:solidFill>
              </a:rPr>
              <a:t>miro</a:t>
            </a:r>
            <a:r>
              <a:rPr lang="en-NZ" sz="1800" dirty="0">
                <a:solidFill>
                  <a:prstClr val="black"/>
                </a:solidFill>
              </a:rPr>
              <a:t>, </a:t>
            </a:r>
            <a:r>
              <a:rPr lang="en-NZ" sz="1800" dirty="0" err="1">
                <a:solidFill>
                  <a:prstClr val="black"/>
                </a:solidFill>
              </a:rPr>
              <a:t>matai</a:t>
            </a:r>
            <a:r>
              <a:rPr lang="en-NZ" sz="1800" dirty="0">
                <a:solidFill>
                  <a:prstClr val="black"/>
                </a:solidFill>
              </a:rPr>
              <a:t>, </a:t>
            </a:r>
            <a:r>
              <a:rPr lang="en-NZ" sz="1800" dirty="0" err="1">
                <a:solidFill>
                  <a:prstClr val="black"/>
                </a:solidFill>
              </a:rPr>
              <a:t>tawa</a:t>
            </a:r>
            <a:r>
              <a:rPr lang="en-NZ" sz="1800" dirty="0">
                <a:solidFill>
                  <a:prstClr val="black"/>
                </a:solidFill>
              </a:rPr>
              <a:t>, kawakawa, </a:t>
            </a:r>
            <a:r>
              <a:rPr lang="en-NZ" sz="1800" dirty="0" err="1">
                <a:solidFill>
                  <a:prstClr val="black"/>
                </a:solidFill>
              </a:rPr>
              <a:t>porokaiwhiri</a:t>
            </a:r>
            <a:r>
              <a:rPr lang="en-NZ" sz="1800" dirty="0">
                <a:solidFill>
                  <a:prstClr val="black"/>
                </a:solidFill>
              </a:rPr>
              <a:t>/</a:t>
            </a:r>
            <a:r>
              <a:rPr lang="en-NZ" sz="1800" dirty="0" err="1">
                <a:solidFill>
                  <a:prstClr val="black"/>
                </a:solidFill>
              </a:rPr>
              <a:t>pigeonwood</a:t>
            </a:r>
            <a:r>
              <a:rPr lang="en-NZ" sz="1800" dirty="0">
                <a:solidFill>
                  <a:prstClr val="black"/>
                </a:solidFill>
              </a:rPr>
              <a:t>, </a:t>
            </a:r>
            <a:r>
              <a:rPr lang="en-NZ" sz="1800" dirty="0" err="1">
                <a:solidFill>
                  <a:prstClr val="black"/>
                </a:solidFill>
              </a:rPr>
              <a:t>nikau</a:t>
            </a:r>
            <a:r>
              <a:rPr lang="en-NZ" sz="1800" dirty="0">
                <a:solidFill>
                  <a:prstClr val="black"/>
                </a:solidFill>
              </a:rPr>
              <a:t> palms, kohekohe) initially dislike full sun but you can still grow these plants by using the shade of fast-growing nursery plants (</a:t>
            </a:r>
            <a:r>
              <a:rPr lang="en-NZ" sz="1800" dirty="0" err="1">
                <a:solidFill>
                  <a:prstClr val="black"/>
                </a:solidFill>
              </a:rPr>
              <a:t>ngaio</a:t>
            </a:r>
            <a:r>
              <a:rPr lang="en-NZ" sz="1800" dirty="0">
                <a:solidFill>
                  <a:prstClr val="black"/>
                </a:solidFill>
              </a:rPr>
              <a:t>, tree </a:t>
            </a:r>
            <a:r>
              <a:rPr lang="en-NZ" sz="1800" dirty="0" err="1">
                <a:solidFill>
                  <a:prstClr val="black"/>
                </a:solidFill>
              </a:rPr>
              <a:t>lucerne</a:t>
            </a:r>
            <a:r>
              <a:rPr lang="en-NZ" sz="1800" dirty="0">
                <a:solidFill>
                  <a:prstClr val="black"/>
                </a:solidFill>
              </a:rPr>
              <a:t> or </a:t>
            </a:r>
            <a:r>
              <a:rPr lang="en-NZ" sz="1800" dirty="0" err="1">
                <a:solidFill>
                  <a:prstClr val="black"/>
                </a:solidFill>
              </a:rPr>
              <a:t>makomako</a:t>
            </a:r>
            <a:r>
              <a:rPr lang="en-NZ" sz="1800" dirty="0">
                <a:solidFill>
                  <a:prstClr val="black"/>
                </a:solidFill>
              </a:rPr>
              <a:t>/</a:t>
            </a:r>
            <a:r>
              <a:rPr lang="en-NZ" sz="1800" dirty="0" err="1">
                <a:solidFill>
                  <a:prstClr val="black"/>
                </a:solidFill>
              </a:rPr>
              <a:t>wineberry</a:t>
            </a:r>
            <a:r>
              <a:rPr lang="en-NZ" sz="1800" dirty="0">
                <a:solidFill>
                  <a:prstClr val="black"/>
                </a:solidFill>
              </a:rPr>
              <a:t>, karamu) or by using shade cloth for initial cover.</a:t>
            </a:r>
          </a:p>
          <a:p>
            <a:endParaRPr lang="en-NZ" dirty="0"/>
          </a:p>
        </p:txBody>
      </p:sp>
      <p:pic>
        <p:nvPicPr>
          <p:cNvPr id="7170" name="Picture 2" descr="https://encrypted-tbn2.gstatic.com/images?q=tbn:ANd9GcR455LY7Q_eN8qnK95xLCe0bdlx52WyqDBaCQdS63TZaXoMn-itHQ"/>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28184" y="980728"/>
            <a:ext cx="2466975" cy="1847851"/>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s://encrypted-tbn3.gstatic.com/images?q=tbn:ANd9GcS2lqGcsG_cuEm1WGGbgWdVCjjElELw7qRe9iLhExXWIANVo4TXa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15705" y="3861048"/>
            <a:ext cx="2619375" cy="17430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7815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PLANT DENSELY AND THEN THIN</a:t>
            </a:r>
            <a:endParaRPr lang="en-NZ"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575050" y="1282700"/>
            <a:ext cx="5111750" cy="3833812"/>
          </a:xfrm>
        </p:spPr>
      </p:pic>
      <p:sp>
        <p:nvSpPr>
          <p:cNvPr id="4" name="Text Placeholder 3"/>
          <p:cNvSpPr>
            <a:spLocks noGrp="1"/>
          </p:cNvSpPr>
          <p:nvPr>
            <p:ph type="body" sz="half" idx="2"/>
          </p:nvPr>
        </p:nvSpPr>
        <p:spPr>
          <a:xfrm>
            <a:off x="514124" y="1424853"/>
            <a:ext cx="3008313" cy="4691063"/>
          </a:xfrm>
        </p:spPr>
        <p:txBody>
          <a:bodyPr/>
          <a:lstStyle/>
          <a:p>
            <a:r>
              <a:rPr lang="en-NZ" sz="1800" dirty="0">
                <a:solidFill>
                  <a:prstClr val="black"/>
                </a:solidFill>
              </a:rPr>
              <a:t>If you're planting a big area, dense planting is advised (approximately 1.5m apart). When plants become established, you can thin them out, creating light wells so that larger plants have enough space and light to grow and flourish</a:t>
            </a:r>
            <a:endParaRPr lang="en-NZ" dirty="0"/>
          </a:p>
        </p:txBody>
      </p:sp>
      <p:pic>
        <p:nvPicPr>
          <p:cNvPr id="22531" name="Picture 3" descr="C:\Users\jacqui\Pictures\2014-03-18 2013~2014\2013~2014 36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63888" y="1412776"/>
            <a:ext cx="5112568" cy="3773608"/>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http://4.bp.blogspot.com/-Jul40vBUgl8/T0tDVQOTnmI/AAAAAAAADCc/gTVry8FGUGE/s1600/WhiteheadTunupoTrack_108076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3568" y="4077072"/>
            <a:ext cx="2669427" cy="190785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923928" y="5733256"/>
            <a:ext cx="2921697" cy="369332"/>
          </a:xfrm>
          <a:prstGeom prst="rect">
            <a:avLst/>
          </a:prstGeom>
          <a:noFill/>
        </p:spPr>
        <p:txBody>
          <a:bodyPr wrap="none" rtlCol="0">
            <a:spAutoFit/>
          </a:bodyPr>
          <a:lstStyle/>
          <a:p>
            <a:r>
              <a:rPr lang="en-NZ" dirty="0" smtClean="0"/>
              <a:t>White head or  </a:t>
            </a:r>
            <a:r>
              <a:rPr lang="en-NZ" dirty="0" err="1" smtClean="0"/>
              <a:t>mohua</a:t>
            </a:r>
            <a:r>
              <a:rPr lang="en-NZ" dirty="0" smtClean="0"/>
              <a:t> </a:t>
            </a:r>
            <a:r>
              <a:rPr lang="en-NZ" dirty="0" err="1" smtClean="0"/>
              <a:t>albida</a:t>
            </a:r>
            <a:endParaRPr lang="en-NZ" dirty="0"/>
          </a:p>
        </p:txBody>
      </p:sp>
    </p:spTree>
    <p:extLst>
      <p:ext uri="{BB962C8B-B14F-4D97-AF65-F5344CB8AC3E}">
        <p14:creationId xmlns:p14="http://schemas.microsoft.com/office/powerpoint/2010/main" xmlns="" val="2627932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PLAN OF THE CENTURY</a:t>
            </a:r>
            <a:endParaRPr lang="en-NZ"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575050" y="1282700"/>
            <a:ext cx="5111750" cy="4450556"/>
          </a:xfrm>
        </p:spPr>
      </p:pic>
      <p:sp>
        <p:nvSpPr>
          <p:cNvPr id="4" name="Text Placeholder 3"/>
          <p:cNvSpPr>
            <a:spLocks noGrp="1"/>
          </p:cNvSpPr>
          <p:nvPr>
            <p:ph type="body" sz="half" idx="2"/>
          </p:nvPr>
        </p:nvSpPr>
        <p:spPr>
          <a:xfrm>
            <a:off x="403547" y="1340768"/>
            <a:ext cx="3008313" cy="4691063"/>
          </a:xfrm>
        </p:spPr>
        <p:txBody>
          <a:bodyPr/>
          <a:lstStyle/>
          <a:p>
            <a:pPr lvl="0" fontAlgn="base">
              <a:spcBef>
                <a:spcPts val="0"/>
              </a:spcBef>
            </a:pPr>
            <a:r>
              <a:rPr lang="en-NZ" sz="1800" dirty="0">
                <a:solidFill>
                  <a:prstClr val="black"/>
                </a:solidFill>
              </a:rPr>
              <a:t>Plan your garden with the intention of it being there for a century or more. Short-term planning often results in pruning and cutting trees down within only a few years of planting if they shade and crowd out houses, paths, gardens and views.</a:t>
            </a:r>
          </a:p>
          <a:p>
            <a:endParaRPr lang="en-NZ" dirty="0"/>
          </a:p>
        </p:txBody>
      </p:sp>
      <p:pic>
        <p:nvPicPr>
          <p:cNvPr id="5122" name="Picture 2" descr="http://tikorangi.files.wordpress.com/2013/06/02.jpg?w=62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4221088"/>
            <a:ext cx="2016224" cy="19396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76304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MULCH </a:t>
            </a:r>
            <a:endParaRPr lang="en-NZ" dirty="0"/>
          </a:p>
        </p:txBody>
      </p:sp>
      <p:sp>
        <p:nvSpPr>
          <p:cNvPr id="4" name="Text Placeholder 3"/>
          <p:cNvSpPr>
            <a:spLocks noGrp="1"/>
          </p:cNvSpPr>
          <p:nvPr>
            <p:ph type="body" sz="half" idx="2"/>
          </p:nvPr>
        </p:nvSpPr>
        <p:spPr/>
        <p:txBody>
          <a:bodyPr/>
          <a:lstStyle/>
          <a:p>
            <a:pPr fontAlgn="base"/>
            <a:r>
              <a:rPr lang="en-NZ" dirty="0"/>
              <a:t>Mulch heavily after you've planted and watered. This limits evaporation, softens the impact of heavy rainfall, helps keep weeds down, and retains and contributes nutrients.</a:t>
            </a:r>
          </a:p>
          <a:p>
            <a:pPr fontAlgn="base"/>
            <a:r>
              <a:rPr lang="en-NZ" dirty="0"/>
              <a:t>Mulch can be in the form of compost, bark, newspaper, grass clippings, seaweed, old hessian-based carpet underfelt or a mixture of the above</a:t>
            </a:r>
          </a:p>
        </p:txBody>
      </p:sp>
      <p:pic>
        <p:nvPicPr>
          <p:cNvPr id="20482" name="Picture 2" descr="C:\Users\jacqui\Pictures\april 2014\157_1805\IMG_1062.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5050" y="1282700"/>
            <a:ext cx="5111750" cy="3833812"/>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http://outdoorz.co.nz/images/smallfantai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1600" y="3645024"/>
            <a:ext cx="1905000" cy="1400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5119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 oduline stack makes a good hiding spot for lizards. Photo: Sarah Mankelow, DOC"/>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0923" y="836712"/>
            <a:ext cx="2095500" cy="1619250"/>
          </a:xfrm>
          <a:prstGeom prst="rect">
            <a:avLst/>
          </a:prstGeom>
          <a:noFill/>
          <a:ln>
            <a:noFill/>
          </a:ln>
        </p:spPr>
      </p:pic>
      <p:sp>
        <p:nvSpPr>
          <p:cNvPr id="2" name="Rectangle 1"/>
          <p:cNvSpPr/>
          <p:nvPr/>
        </p:nvSpPr>
        <p:spPr>
          <a:xfrm>
            <a:off x="3202616" y="1166843"/>
            <a:ext cx="4292467" cy="4801314"/>
          </a:xfrm>
          <a:prstGeom prst="rect">
            <a:avLst/>
          </a:prstGeom>
        </p:spPr>
        <p:txBody>
          <a:bodyPr wrap="square">
            <a:spAutoFit/>
          </a:bodyPr>
          <a:lstStyle/>
          <a:p>
            <a:pPr fontAlgn="base"/>
            <a:r>
              <a:rPr lang="en-NZ" b="1" dirty="0"/>
              <a:t>Top plants for lizards</a:t>
            </a:r>
            <a:endParaRPr lang="en-NZ" dirty="0"/>
          </a:p>
          <a:p>
            <a:pPr fontAlgn="base"/>
            <a:r>
              <a:rPr lang="en-NZ" dirty="0"/>
              <a:t>Plants that flower close to the ground bring insects and flies within reach. As well as eating invertebrates and nectar, lizards supplement their diet with berries. Native fruits small enough to be a mouthful come from </a:t>
            </a:r>
            <a:r>
              <a:rPr lang="en-NZ" dirty="0" err="1"/>
              <a:t>Coprosma</a:t>
            </a:r>
            <a:r>
              <a:rPr lang="en-NZ" dirty="0"/>
              <a:t>, </a:t>
            </a:r>
            <a:r>
              <a:rPr lang="en-NZ" dirty="0" err="1"/>
              <a:t>Muehlenbeckia</a:t>
            </a:r>
            <a:r>
              <a:rPr lang="en-NZ" dirty="0"/>
              <a:t>, </a:t>
            </a:r>
            <a:r>
              <a:rPr lang="en-NZ" dirty="0" err="1"/>
              <a:t>Melicytus</a:t>
            </a:r>
            <a:r>
              <a:rPr lang="en-NZ" dirty="0"/>
              <a:t> or Gaultheria</a:t>
            </a:r>
          </a:p>
          <a:p>
            <a:pPr lvl="0" fontAlgn="base"/>
            <a:r>
              <a:rPr lang="en-NZ" dirty="0"/>
              <a:t>Porcupine scrub (</a:t>
            </a:r>
            <a:r>
              <a:rPr lang="en-NZ" dirty="0" err="1"/>
              <a:t>Melicytus</a:t>
            </a:r>
            <a:r>
              <a:rPr lang="en-NZ" dirty="0"/>
              <a:t> </a:t>
            </a:r>
            <a:r>
              <a:rPr lang="en-NZ" dirty="0" err="1"/>
              <a:t>alpinus</a:t>
            </a:r>
            <a:r>
              <a:rPr lang="en-NZ" dirty="0"/>
              <a:t>)</a:t>
            </a:r>
          </a:p>
          <a:p>
            <a:pPr lvl="0" fontAlgn="base"/>
            <a:r>
              <a:rPr lang="en-NZ" dirty="0" err="1"/>
              <a:t>Mikimiki</a:t>
            </a:r>
            <a:r>
              <a:rPr lang="en-NZ" dirty="0"/>
              <a:t> or </a:t>
            </a:r>
            <a:r>
              <a:rPr lang="en-NZ" dirty="0" err="1"/>
              <a:t>Mingimingi</a:t>
            </a:r>
            <a:r>
              <a:rPr lang="en-NZ" dirty="0"/>
              <a:t> (</a:t>
            </a:r>
            <a:r>
              <a:rPr lang="en-NZ" dirty="0" err="1"/>
              <a:t>Coprosma</a:t>
            </a:r>
            <a:r>
              <a:rPr lang="en-NZ" dirty="0"/>
              <a:t> </a:t>
            </a:r>
            <a:r>
              <a:rPr lang="en-NZ" dirty="0" err="1"/>
              <a:t>propinqua</a:t>
            </a:r>
            <a:r>
              <a:rPr lang="en-NZ" dirty="0"/>
              <a:t>)</a:t>
            </a:r>
          </a:p>
          <a:p>
            <a:pPr lvl="0" fontAlgn="base"/>
            <a:r>
              <a:rPr lang="en-NZ" dirty="0"/>
              <a:t>Thick leaved </a:t>
            </a:r>
            <a:r>
              <a:rPr lang="en-NZ" dirty="0" err="1"/>
              <a:t>coprosma</a:t>
            </a:r>
            <a:r>
              <a:rPr lang="en-NZ" dirty="0"/>
              <a:t> (</a:t>
            </a:r>
            <a:r>
              <a:rPr lang="en-NZ" dirty="0" err="1"/>
              <a:t>Coprosma</a:t>
            </a:r>
            <a:r>
              <a:rPr lang="en-NZ" dirty="0"/>
              <a:t> </a:t>
            </a:r>
            <a:r>
              <a:rPr lang="en-NZ" dirty="0" err="1"/>
              <a:t>crassifolia</a:t>
            </a:r>
            <a:r>
              <a:rPr lang="en-NZ" dirty="0"/>
              <a:t>)</a:t>
            </a:r>
          </a:p>
          <a:p>
            <a:pPr lvl="0" fontAlgn="base"/>
            <a:r>
              <a:rPr lang="en-NZ" dirty="0"/>
              <a:t>Shrubby </a:t>
            </a:r>
            <a:r>
              <a:rPr lang="en-NZ" dirty="0" err="1"/>
              <a:t>tororaro</a:t>
            </a:r>
            <a:r>
              <a:rPr lang="en-NZ" dirty="0"/>
              <a:t> (</a:t>
            </a:r>
            <a:r>
              <a:rPr lang="en-NZ" dirty="0" err="1"/>
              <a:t>Muehlenbeckia</a:t>
            </a:r>
            <a:r>
              <a:rPr lang="en-NZ" dirty="0"/>
              <a:t> </a:t>
            </a:r>
            <a:r>
              <a:rPr lang="en-NZ" dirty="0" err="1"/>
              <a:t>astonii</a:t>
            </a:r>
            <a:r>
              <a:rPr lang="en-NZ" dirty="0"/>
              <a:t> )</a:t>
            </a:r>
          </a:p>
          <a:p>
            <a:pPr lvl="0" fontAlgn="base"/>
            <a:r>
              <a:rPr lang="en-NZ" dirty="0" err="1"/>
              <a:t>Pohuehue</a:t>
            </a:r>
            <a:r>
              <a:rPr lang="en-NZ" dirty="0"/>
              <a:t> (scrambling </a:t>
            </a:r>
            <a:r>
              <a:rPr lang="en-NZ" dirty="0" err="1"/>
              <a:t>Muehlenbeckia</a:t>
            </a:r>
            <a:r>
              <a:rPr lang="en-NZ" dirty="0"/>
              <a:t> </a:t>
            </a:r>
            <a:r>
              <a:rPr lang="en-NZ" dirty="0" smtClean="0"/>
              <a:t>spec</a:t>
            </a:r>
            <a:endParaRPr lang="en-NZ" dirty="0"/>
          </a:p>
          <a:p>
            <a:pPr lvl="0" fontAlgn="base"/>
            <a:r>
              <a:rPr lang="en-NZ" dirty="0" err="1" smtClean="0"/>
              <a:t>Manuka</a:t>
            </a:r>
            <a:r>
              <a:rPr lang="en-NZ" dirty="0" smtClean="0"/>
              <a:t> </a:t>
            </a:r>
            <a:r>
              <a:rPr lang="en-NZ" dirty="0"/>
              <a:t>(Leptospermum </a:t>
            </a:r>
            <a:r>
              <a:rPr lang="en-NZ" dirty="0" err="1"/>
              <a:t>scoparium</a:t>
            </a:r>
            <a:r>
              <a:rPr lang="en-NZ" dirty="0" smtClean="0"/>
              <a:t>)  </a:t>
            </a:r>
            <a:r>
              <a:rPr lang="en-NZ" dirty="0" err="1" smtClean="0"/>
              <a:t>Kanuka</a:t>
            </a:r>
            <a:r>
              <a:rPr lang="en-NZ" dirty="0" smtClean="0"/>
              <a:t> (</a:t>
            </a:r>
            <a:r>
              <a:rPr lang="en-NZ" dirty="0" err="1" smtClean="0"/>
              <a:t>Kunzea</a:t>
            </a:r>
            <a:r>
              <a:rPr lang="en-NZ" dirty="0" smtClean="0"/>
              <a:t> </a:t>
            </a:r>
            <a:r>
              <a:rPr lang="en-NZ" dirty="0" err="1"/>
              <a:t>ericoides</a:t>
            </a:r>
            <a:r>
              <a:rPr lang="en-NZ" dirty="0"/>
              <a:t>)</a:t>
            </a:r>
          </a:p>
        </p:txBody>
      </p:sp>
      <p:pic>
        <p:nvPicPr>
          <p:cNvPr id="8194" name="Picture 2" descr="http://xeraplants.com/Xeraplants.com/Shrubs_L-N_09_files/IMG_454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6465" y="2636912"/>
            <a:ext cx="2162175" cy="1628776"/>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s://encrypted-tbn3.gstatic.com/images?q=tbn:ANd9GcTe69GpCznvpLICnROJJ4LjrzSNYJEantcHnDJxDa3usTV-piBcq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7915" y="4437112"/>
            <a:ext cx="2170725" cy="16259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23959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1484784"/>
            <a:ext cx="3008313" cy="4691063"/>
          </a:xfrm>
        </p:spPr>
        <p:txBody>
          <a:bodyPr/>
          <a:lstStyle/>
          <a:p>
            <a:r>
              <a:rPr lang="en-NZ" dirty="0"/>
              <a:t>Allow lizards to use your buildings, garden plantings and firewood piles for homes.</a:t>
            </a:r>
          </a:p>
          <a:p>
            <a:r>
              <a:rPr lang="en-NZ" dirty="0"/>
              <a:t>Diverse gardens are a great food source for native birds and insects.</a:t>
            </a:r>
          </a:p>
          <a:p>
            <a:r>
              <a:rPr lang="en-NZ" dirty="0"/>
              <a:t>A 'messy' garden is good for wildlife such as lizards. Rank grass and thick plantings are much better than large expanses of short, mowed lawn.</a:t>
            </a:r>
          </a:p>
          <a:p>
            <a:r>
              <a:rPr lang="en-NZ" dirty="0"/>
              <a:t>Keep cats indoors at night.</a:t>
            </a:r>
          </a:p>
          <a:p>
            <a:r>
              <a:rPr lang="en-NZ" dirty="0"/>
              <a:t>Put bells on cat's collars.</a:t>
            </a:r>
          </a:p>
          <a:p>
            <a:r>
              <a:rPr lang="en-NZ" dirty="0"/>
              <a:t>Encourage your neighbours to trap rats and have wildlife friendly gardens.</a:t>
            </a:r>
          </a:p>
          <a:p>
            <a:r>
              <a:rPr lang="en-NZ" dirty="0"/>
              <a:t>Find out more about attracting </a:t>
            </a:r>
            <a:r>
              <a:rPr lang="en-NZ" dirty="0">
                <a:hlinkClick r:id="rId2"/>
              </a:rPr>
              <a:t>birds</a:t>
            </a:r>
            <a:r>
              <a:rPr lang="en-NZ" dirty="0"/>
              <a:t> and </a:t>
            </a:r>
            <a:r>
              <a:rPr lang="en-NZ" dirty="0">
                <a:hlinkClick r:id="rId3"/>
              </a:rPr>
              <a:t>lizards</a:t>
            </a:r>
            <a:r>
              <a:rPr lang="en-NZ" dirty="0"/>
              <a:t> to your garden.</a:t>
            </a:r>
          </a:p>
          <a:p>
            <a:r>
              <a:rPr lang="en-NZ" dirty="0"/>
              <a:t>Minimise the use of sprays, which will kill native invertebrates, and the food source for many native birds and lizards.</a:t>
            </a:r>
          </a:p>
          <a:p>
            <a:endParaRPr lang="en-NZ" dirty="0"/>
          </a:p>
        </p:txBody>
      </p:sp>
      <p:pic>
        <p:nvPicPr>
          <p:cNvPr id="1026" name="Picture 2" descr="C:\Users\jacqui\Pictures\skink and gecko.jpg"/>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5976" y="980728"/>
            <a:ext cx="1897380" cy="153924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651793" y="1628800"/>
            <a:ext cx="4572000" cy="369332"/>
          </a:xfrm>
          <a:prstGeom prst="rect">
            <a:avLst/>
          </a:prstGeom>
        </p:spPr>
        <p:txBody>
          <a:bodyPr>
            <a:spAutoFit/>
          </a:bodyPr>
          <a:lstStyle/>
          <a:p>
            <a:r>
              <a:rPr lang="en-NZ" dirty="0" smtClean="0"/>
              <a:t> </a:t>
            </a:r>
            <a:endParaRPr lang="en-NZ" dirty="0"/>
          </a:p>
        </p:txBody>
      </p:sp>
      <p:sp>
        <p:nvSpPr>
          <p:cNvPr id="7" name="Title 6"/>
          <p:cNvSpPr>
            <a:spLocks noGrp="1"/>
          </p:cNvSpPr>
          <p:nvPr>
            <p:ph type="title"/>
          </p:nvPr>
        </p:nvSpPr>
        <p:spPr/>
        <p:txBody>
          <a:bodyPr/>
          <a:lstStyle/>
          <a:p>
            <a:r>
              <a:rPr lang="en-NZ" dirty="0" smtClean="0"/>
              <a:t>ABUNDANT LIZARDS </a:t>
            </a:r>
            <a:endParaRPr lang="en-NZ" dirty="0"/>
          </a:p>
        </p:txBody>
      </p:sp>
      <p:sp>
        <p:nvSpPr>
          <p:cNvPr id="2" name="AutoShape 2" descr="data:image/jpeg;base64,/9j/4AAQSkZJRgABAQAAAQABAAD/2wCEAAkGBhMSERUUExMVFRUWGBcaGBgYGBgZFxsYGBgXGRgYGBsXICYeGBokHBUWHy8gIycpLCwtFR4xNTAqNSYrLCkBCQoKDgwOGg8PGiwkHCQsLCkpLCkqKiwpLCksKSwpKSkpLCwpLCwsKSwsLCksKSksKSkpKSksKSksKSwpLCksLP/AABEIAPQAzgMBIgACEQEDEQH/xAAbAAACAwEBAQAAAAAAAAAAAAAEBQIDBgEAB//EAEgQAAIBAgQDBQMJBQcDAgcAAAECEQMhAAQSMQVBUQYTImGRMnGBFCNCUlOSobHRFUOiweEHM2KC0uLwFnLxNMIkVGODk7LD/8QAGQEAAwEBAQAAAAAAAAAAAAAAAAECAwQF/8QAJREAAgICAgMAAgMBAQAAAAAAAAECEQMSITETQVEEMiJCYbGR/9oADAMBAAIRAxEAPwBUiCBYbDljugdB6YIHD6gtoaR5Yl+zav2bemMSQXQOg9Me0DoPTBX7Oq/Zt6YicjU+o3pgoAfQOg9Me0DoPTF5yj/Ub0xw5Z/qN6YKAp0DoPTHtA6D0xaaDfVb0xE02+q3pgoLIaB0Hpj2gdB6Y6QejehxFqsbg+hwUK0d0DoPTF2VyJqEhQoCjUxYhVAkKJJ6lgABck4DbPIN59D+mJZTtEKTEo8EiDKEgwQwkEbhlBB3BGGkyfJD6G/sqpypMwLFQVWVJGqYIsR4Gvt4T0OOnhNUafmidQtAnbVIPQjQxI5DEG7Yu1mqapLzNPcVC5dSIgqe9e3+LHl487KEkFFDAIaQKBXDB1CkQFIa456V+qMOqGpxfTKnowSCsEEggiCCNwRyOI6B0HpjuYzhdmd5LMSSdJEk3Owtiv5QPP7p/TEsonoHQemPaB0HpiAzA8/unFyU2Oyt6HCtDohoHQemPaB0Hpi05dh9FvTFFWuF3kfA4YiWgdB6Y9oHQemKBn06n0P6YmMyvn6HBQFmgdB6Y9oHQemOCp5H0OJCeh9DgA5oHQemK66CNhv0xbB6H0OOPSZhAU+mAdM+sZzKKrSAMEpSQgHSMezKyMCZatBKnB+rJCGyyfVGB6uXXoMW1asCcXHJKQNTx73A9BG1j6YaVgLHy69BgWpRXoMPP2UhMBiTBPtjYGCfZ2kgfHFdTglOQCxkzA1iTFzHhxVMGmZx0XoMVGmvQY0b9mqfV/v/AO3FK9n6JsGY77VByMH6PW2FTJUWZupRXphZm6a9MbZuzFKYl5iY7wTHX2dsD5jsnQiWLgde8A/9mFTJljbR8zzoHTCtqfljTdp+DChmTTUkrpVhMSNU2JAE3U3gcsLE4eSRgebXg4H+I3K2QyOSmLY0eTyKxtj2T4fp5Ya0svjmyZWzsw4FEDXIqeWJ/spemG2X4e5EimSDsbCfdJxY3Dqv2Z9U/wBWOaps7o0hH+zl6YbZHLLGwxaOFVPsz6r+uLqORqD92fVf1xaUl6Kk00V16CxsMZbjeUBm2Nm+VqEf3Z9V/XCvM8Gqt+7Pqn+rHVBs55L4fOBlyrXFsMsu46Y0GZ7LVjtSP3k/1YEPZXMjaifvU/8AVjXsVshl2XphjSVegwJT7P5ofuT96n/qxCvrotpqKUJEgHmOoIsduWFRakNBTXpjvdjpgCnnhiw5zzxDRpFn0Bjhbm1gyMHlsD11kY2yRs5yhqupfhiWbzOVqhe9qMpUERDTeJnwkWgj3M3WwVOpDEdcSqJiIyGmW1vkTEk12uWPst9IgkexJFrA2HK+L8xxLKVNBqVgxWb6GvL03MjR1pqPcThW6Y8KPli7HYRSrZRXDDMeFQdQKuDsUEFVGn2xMXYwTe+Kq1fIsSTmWE6uTx49/wB3/wAv1Mi5qmqpULGPB4R9ZtaQt9rxf34BakpJAIJHLCcqGrfodZniGQZVBzEaV0ghXBiCPqf4sDnM5CZ+VH6IjS0QoIAg0/Ox3HLGeqoJiQfdJ/LHkorIGpRO0kD8/fjnllkukNWE8fzCZjNNUSSgRFDQRJGokgG8eKL9MeyXDrzi9KASNVp2G/5YOyudoghZaSY9ho6bxjDWUndFUSTK+WOsukYurZ+mpgkj/Kf+c8C187TP0x8ZH8sTKEvg9R7Nfu07kavmhbwgau7tJYE76RECN77YMytWuXGumoSRO0iUkxDGwcRznVjMjiFSmAq19K7AeEi/IagfTFo4lXiflB9Kf+nHSslLlMKHdLMZqBNJSbSfD0PRouYk/RnZsSyNbMGBUpqPAZNvbBtMG4Ig2Agz0whPE8xuK7H/AC0/9OBK/HswP35+7T/04PPFCo0gzuZ0j5ldUrItGnmZ1772i1utruH5iqSBVQCCqkxudGpjYwokqvOSGjlGITtBnHLhKrMQlQwEQ7KYNk6xiGT7SZpv35+7T/04pZosTRsRUzYn5tG6ExzPRTy2jymTti2mcxpqaqa6gBo2vJMgwekdPzwgy/FMyf35+7T/ANOC/lOY+2b7tP8A040WREWFM+aDT3Y0w0zpMbFfZMnmN+ZN9jne3FJmOWJXSSlQlekmmYPmNj5zhqczmft2+7T/ANOAM3lndtVRy7RAJiw6AAADflgc0JsyTIRiPetjQV8iMA1eHjEbIE2a3/qensy1F/yz+RxFu1GX51I96sP5YthG3UT/AM6YHrUFG0j4k/nOG/MuqZopYX2mgTM8aoFgRWp/eA/OMMMtxGi4tVpn/Ov64B0f4p96qcV001W00T/3Uwcc8p5YPmP/AIylHE+pMeoinYg+4g4VcazbK2lGCaRJJAM2/Ll8cUVuGU1BarRyoUCZWnf+X88Z7i3HmqSmVp6pI8RbxMY2URMQGvYDTNoxpGcpLlUWoRXKdjjM1QQC9QkmCNhBiVsADJ6bYCznHKNNSwcSB4oHjO3xi/PptjM5fKVahNXMUiFsUCm43uQTJgERMnFXGgn92ilmIi4O8AySTI5+uL9ju0MM1xmo/iqKHCkRTa1hdvZibf8A6fDFtPtYA6pSoIqOJLaoqLybTIlobVuYgDaYwlp5Luk1Fu8k6mLA301ACw+r7RPO2JNmWdFNRNdPSEBQfS1TvfVA1G354foRrs1xjLrRUtqrAnwLALH/AAgMdhBJkyAfjhZw3M0Kj0w/slo3kDVJCWuYI0idoGF65BAHJRETww7nxCI2ETMiOuL84WCEqFXSAAEAA3m52Dixv1OJsB/xjMU0Kk0yxkaLi4JMkgiwXe+9sLEzAFirLbwiZi3WeduQmdxgLN8VqsoerTPgEGBpczytcADmN98RyvFqSsRVQqQSVDKSZPn0G4n+WHYjSUaK0qRDsY8ZZhJA2vtJgQcK87xKlYKWOm0tJi4mxB1eRG8x1hS3aCq50rBlWIHKNVhMSRO5tGJniIghV8ZIIPJmBaIiLCeYH4zikIccH8TGozAKglT4g2qbmFuAAPMeLbEc32jok+GsjEmI0m0XM2EWvPS+M78vVQQXMuYqrF4mQBa43HnisEI2pENQPsfpRBDKI2gK2/LrzHTGa7h9JqoqGmIlWTWhIEOpV1M/4TuNjGKc3SNAlQUQgWDMGb4gRG/PCKrwlsutNta6/pKjNO5OgsTDTtG1sCcOzypqbulRiTrLaiTPLxcoGM6j8HXB9B4R2gy5pAMU72AWAMxy59bYhV7V+Nl7vR02vbcc/gcYikTVcMmXbTBuGKiTH4bwMGChWDahQvtck8t7nCUq6Co1ybQdqaOmTP64KpZxXXUGEe/HznuGBmpSJ6mdvcMTWsQbOVAuBsPdi+yHCL6N7WOBHGEVPtG8KWU6bDr8cMK/E6YjxGfdiGiHjaH/AMppc+9pn7w/8fHBNbhNb6JRvIkKfjvfynCmtV2jqPzxrs2taW7uIIgSR4WFR9Rggz4SPTljRYpR/s2NZFL+qM6eB5nfSg/zA/ljicBzMz836g/+7Dl1zgIAYSQZIA0L7VriZPgjz1TbF2abMgKQyGEuCBLVIMDyBOkW8/KE8TfbZW0fiM1xTs7magW1IlCYnTzEGzEiY573OEdbKZrKatWkNVVkEGR3cfObAgG6iI+semN6j5kHUaisqm4GkDSAdVzsf5jcDCnttUYNl/Crf3sgtp5U7SRB/DGc1pFuzWMrdGERxMtSL8iTVJB8o7vby2tj1SsrG2XJPOKpkjofDhrmH1DQtJ1c7So0+oMRbqMUZUaT3ZZdRGplUAiPPULAgzJPPGMG582aTikZqtxhKZZGp95JsneM0KAoCHSsG6g7+/Gj7O6KlNaj0TTK6lp0zNlWDqCm5vzPTyvDLVKFCVpKlNmBOozuDsGPtAwbC1xGAM92jZjrGqTEFYMsbElZsCBEXA+ON+jOkAcYzs19mqaPYAHhEkmffED3DEO9r1GlqQ0zJGsA22+iw/DDDIZUmC0kned/jGHNLK45pZ3dIweSvQkZEO9BxIAMVxy6fM2/HFVYAwO5bu1MhS8kHrIAn8MaT5LjhyAOEskjPyv4ZeotJhB1JuLKDYxuRc4pIQQUYh4g35QeREchbGq/YwxwcDXnH4Y2WSQLIzL06AMikHZmBDNz+JMgfphtwHhbUaveVwo1WXTNjtewvYY0OV4cKew/L+eB+Kgkc+f/AC2B5Gh+Ri3jfEA8EaESHU6tUEgA6SfoGSvIwRHvn2bpIFV/kyknxTuTvc6o5GNhaMI+LJVqAqrhYDEg7NqEGfxOJdk+0Veg4y0q1NhBlKZYcwQ0atMgCG67Yv8AeNpmzlatH1ThlCnWQs1MIAYuANgCSbwB4hgpuy1NrgsPdGAuBZlGpPTqVEQ6tQnSlvBBEaZMqdjItg5MpQBkZpQZmddOSZmTBvJN+sL0vcFHVMyuyhuxVP7Vun0d+l+eKav9nNNvpn7q/rhiuWy/dsnylRqKsW1oGlVVZmd/CD64pp8PpBv/AFVOBEeNSZGk82IgabC8aji6QcGL4h2IdKjIrzpiPcQCLXjfAD8ErqboG6Gb+7G24gq1MxUdbr4QCJgwoBg8xMj4YqfKe/7xxyzyNNqhqdCA5n8xjZZmjSqkuMwgDMGEMk22gkyBs0cjPuxhHMYXZhlnYemO+TOdSo+kjIUf/mF5fvE+qVPP6UyeuO/IqPdsnfpDMrSWpkyoUdbjw/D4Y+VuqjYD0xKiqnkPTHNPPqXufTn4XQII+UC+r95TkaxB57x+eEna6qhOXppUFQoKmoghjB0BSxFtR0nztPPGVp5YfVHphtw3hup0QQutlWYsJIEwMcmT8hyVJdic7Ootokid4sY6TuPgRidLgqOlVQ3d+HUsapLhlA1NvESPKR0xpKXZaj9q3uL055jbTa6tbyPTBtHsulwHY7g+JbEEH6u9h64uGKcTVSaPmXE/7K0qDVTqEN/iJP54zdXspnMm4LIdP1gNSfGLD1GPvNHs6u4diLfSXnt9HHczlu5KQxIYld7zBPIDofwxolOK55Rr5X7R8o4Txddqix5ifyP8jjSZWpTcSrA9evocajO9kMrWOp6QDH6SEo3x0wD8QcJ8x/Z7TW9OtUWNgwDR8VK4zl42uOGRrCX+FS5Ik2GJtw1uRGL6HBa6CO9R/M6gfyP54JTIMoBd9TdAIX9TjK4rsmWKK/t/0XLkH6r+OLqeQccx+OCPlJU3uP8Am2OvxqkpGvwyN48PunkcaY5RZChb/iU/JH5/hgHiGTgEsQB52H44ZftqgxAWshJ2UEE/ADHszVtpKSCLzEe440evsrxy9ox9ZKZbQjByVAIT2Qebu4JA5reB5bYz9LKEV6Soh9sEkqoPhJB2vG/lYY0nFMlmWlaSU0pmb02Aa8W8cAGwuBz8sE9mez5pjU9jYAAg6QNknmecm5MnDi1VI3bqPAxpZcQJB9MWrlV6D0wwGQBix9TjoyA6H1/XGLg/RyAQyvkPwxIUBGwwcnC55kdMdHDm2DDC8chAq1G9Md79sWjIv5Ygcm+E4zQGLzdWMKK1e+KszxMty/HA3fzy/HHdkk/Q1EKWpg7KZMm4wLkrbrPx/phxQ4gF+h/F/THDKE5DaYXlqHXDXh7hKlNjsrqTHQEE4TftgfZ/xf0x0cfj6H8X9MQsUk7oimjbRkyxY5hQW3hwOSi1pGzH31X62uyK5Om4dcwpMEXZI58lAA35b4wi9oRzp/xf0wZl+0Y+y/i/pjrjll7RopM1y5LJQo78eHTHiQDwqFuAt7Ab7G4iTix+6+ap0n1hXZidwAQ1pFt2sPLGZTtSo/dfxf7cFU+2Kr+6/j/24cpyaqizWl4GBa1TGcqdtR9n/H/twPV7ZD7P+P8A245XCXwY/qV8UVK1sZup2tE/3f8AF/TEf+qx9mfvf0xPik/QUOq18RyykbWwoTtSPs/4v6YsXtQPs/4v9uL8UiNR6ScD5jCqp2rH2f8AF/twOe0c/Q/i/ph+ORSQyYYoasVMgx/z8cA/t8fZ/wAX9MU1uMj7P+L+mDxyK5Gn7UrzZk08gymfUG/pgylxmr9mh9zsPzX+eM1+2/8AB/F/TFtHtDH7v+L+mGoyDh9mpXir/YuPcyt/MHFg4yk3FRfejfnBxnqfagfZ/wAX9Me/6oE/3f8AF/TD1kGsTWLXBjSSffbBPydjzH44yuV7VAfuv4v9uD17Y/8A0j9//biJeT0dEMeOuT5mOE1vsav/AON/0wXl+B1Psqn3G/TF61WgeJthzOO96ep9Tjv1OVMvp8KqD91U+436Yn+zqn2dT7jfpgTvD1Pqcd709T6nD1Q7CDkKn2VT7jfpip8hU+yqfcb9MQ709T6nHu9PU+pwUiSH7Pq/ZVPuP+mCaGTqj91U+436Yp709T6nHu9P1j6nE6IKHGVFVBak/tK3sN9GRa1jBInoxxYmtY+YexUiFIjS0wIT2YsAZ88Iu8PU+px3vT1PqcPX/RjajTcCDRq7sQwS4JQgbrBMwbi246HtbWVgZd13uqbSQbShsdj+GFHenqfU4uyeXqVXCU5LQx3OyjUTa5sDYSfLBQWH1ldhHydh4WFkO7c50zvf162oWhUChTQZoUgEo28yp9nkeXMEjFZyNa25BLDUpZllSykGBMko0CJt78ep8OzBH93UHhDAHVLAsi+Hreop9xnD0Cwlqb95r+TsBAGnQYs0/Vva1xtGI0UqKxJo1DIpyNBglCpMjTENpM254W96frH1OO96ep9ThUFjSmX0gHLMTp0lu75wJPs84kjqTHnCrknZi3dOJi2hv0t7v/GF3enqfU453h6n1OHQ7Dzw+p9m/wBxv0xXU4fU+zqfcb9MCd4ep9TjvenqfU4WqCy39m1fs6n3G/TEhwyp9nU+436Yo709T6nHu9PU+pwtUFhJ4dU+zqfcb9MVtw+r9nU+436Yq709T6nHu9PU+pwaINhhl8lU+zqfcb9MFDJ1Ps3+436YS96ep9TiuvVaPabfqcLxo0WSihc6kb7RyOOpnkJgEk9ACfyGKMxw2o4DaGZVklY2m0kDzwBwrKk1PYYoWaWggLA6/HHRqjCx68gAlWAPVTiv5Svn6HHafEi1RXaqojYQSDG03sJ6Yc5TilFQ0ohFjIJkeQG2+IorgU0wW2Vj/lOOZo937YK+8YKp8dIcOdMGVVWibG5HOY5+WDKnF09nXSJklSNxyMjrtc4eorQhXiNM7H8D+l8FimxnwvbfwnDWnxjLUlVNKVA06lAJYaYgydgff1ws4nxOkENTSzL9WZgydIPMgAROFQKipjESDe4xw1IiQbmBY74WVe0bkgd2rDkG1DSN7XsYxvuA5CnXyy1HZkNWY8SWhnQAF1OpvAeXMYpR+hafRkamZVd5H+Vv5DBGWrlTrUA7+0oI9G2PnbyxuG7CpGnv68EQRqpge61PAx7BZaoP72oQbWqJeBMexyAnD1Qcma/beYfdy3iZrqvttq1MJFj42E9DGI0OM11Phcgkx7K3nuwQRFwRRpgg2IBHMzql/s3oL9OseUlwTHT2RPuxnsxk9NSqq0mJRmSTB9l4JBJFrT7icGoCerXVDpaVItsf0jElqTsCfhhp8i1KZpaWmxW53O9/P8MBJkSH2U7gyqrz31NOFqhWUNVAOnnEx5HniaKTsCfcJxbmamXWEqGiZEGGUgcgSw/THMrxrLK3t0gAOhM+QGx95wUikn8KK1QIJaQPMY9lqgqGE8R8saJKuXq6ZzWTIZYYGooPIxcDnFvxwRQ4dRgU+8pFQTem6HTO5ldlsfwxDKUTMVFKmCrD4H+WOUgWMAEn3Y2WZ7mlChlcmAgfwkztvE7SCPjgNswj+NyoZRIMzI307y03v5YV/R6GdGXc7I3pgdswo3teNrT0xqKdcs2zAHawiwuSWvH64py/ZKjVZwDfSWEwuloOxBuCSDAmcOw1RnxUvEGfceeO1KTMICsfhhp3eXksHYlZEEWk2MGLCfKcHUWKm6iSPZU6rAwGn+gxepnYupdoKBCkMWbk+hpjYAjnzvimt2h1roQSSbvEQOZAJuZG5wlpIbjVoQAxMTN7CL3xJcwAAXAbcGJAJJEXH/LYqkiW2W0srTpx4jvHOfeeWItmVSApnUfZgH3zt6Yqp1ABcASLSDe+3pztthhQ4cDSNSLavCpgQx5eIyv44rgkXZiq2qFpangtERH0SSemwgbzhi+RFQFqtenRVZYoUJYxeRaOUb9Mc4qWouNN5VNmYKw3IG1jGw6YieE1SAzIQIFwC0zsGI2F+uEOgKiKZaUZqigE6jCqTfoZB/THjmxoKt4Qw0ltMgkEGzEQSI/PFlXJlGCMoAWCQdpN7EG+87AycMqFanWdWzAerTRmJUtLGVCgQzAuATNpM+WAKKF4ClQipUraajKFC6QFmCZaGtA2J3nbG54BmsrTy1JatdKbUt9TKpnUzWJ5EH6J8sZ2O7qAJSplXVT4ERmgCYLQ0m20SJ8sQzNSn3JckkgOUpwRpCjUA42j3AG3vxOxSVGtGb4cQFGapDYeGrTEwqgT1Pgn3knngnMVshp7s5mmACHkOoMsggHyIg+c4weU4qndJKUyQDqLaZJnnK73m0wMXZtdTkUVpMop0iarg00BNJT3cAk1GjTYbXEWwnNJWaKLbpGvotkabBhm6cKQVGpJgSSDElvaPwAGMr2kzuWp6qqu5Nd6p0hyHGpiQQOQvPwi2M5XdEeoyZtWOmWFKk4Sek1og3iQNzhRmKjnxmS7QF5nlb8QPefLGcsqapGixP2E1uPVrKpKkWge1A+sxuDfA1PKvVJkk9SSY9TJP9MWZfhxJCLdjOpuVtzfkJ+M+dhOJZxNLIjaaamDF2dp9Inl6DGNuTpG2qirY1yy5GkAatTU/NUE8zaQCPU4Mo9puHosDKVGPIlhffcT08ueMfTytVv7vLPH1nJ/oPwwypdlc632Cib3Wwtc22E/hjRYmQ86NKvanh8/+ibbfUNxOwm4AP8AyMA/Kck0zlWE3tUvtHNcDVOw+ZUE/LctEwSCYB5Xgb2xCj2TOsIc+gc2A0OQ1uRAiLflgeJ+hx/IS7QwX5GbB80gg/SVhfy1ARBHLBSUCINPPCQZUVFjlAFpgRAj34oT+zzMmSlenUjeLG248Q32xdl/7PMyWX52moYGCwa7Dl4QYiOeJ0nZp5sb7iM8r8piTRFRSTqejVRiZJuQSCOdpw4yedy9QqlSu9AmIWqhpGPebH3gnGIznYfOUWVV0OWqQO7c+RFyAAJIxYU4gjaDNQFSSmqnViGiCsnT+E42uS9GFY2/huhwYmqIios3KHWIYggXjwx0uDgapw5qbPp7uncLLFixAncLYb4xeU4lmMs/emjVokc0V1WYBupBpkGNoxpKH9p4KkVERrzJGk7c9Egm5HLCbT7J8d9CThfZ1swSEfRKk6iw2EDSNX0iYsOuNGvDW1CmFrl1CtqIGmCsjmVgR0t5YHy+SqVKULTQBTdSW8MQbfRBkze9ji/ilZwigsWJI1AuWAmbqLadiSL2XzxszmE/HQtMLpZJOowwXUSZBi43Mn03wNS4dXrqg9kBhrnwBA10Z9TQAbWvy2w1zKUq6k914AgNMtqmTJlYIJMk381jzFocRdu7VO7TLjUrLKePURCkPcsYnVBMrI80MYUeyYqQSz1CdIjwqSoYzp1Ax4RY7bWvivPcEqB0Ve8oJEHUwcSBBANtMAjwkRzxpeF1faWoWtqMaTrC20sxBMDrtiBqhGOiWtAOumo5xAEseVza22M9mXqjLmlSLMArKVgtrbWGOmNKjbrE4NXJlYhCyTBBQCRG5iAZkCSLY0iPThQSWYEzcsSBtJ2J5yR+eKaayTAd231v7W/s2FuXLA5lKAo0t3ZNKKbeKGMCGZYiFN/fhXUqB0cVGChTp1KrFQWG58EGffjb0sqWJPdqjc7LrPvXrbnjkUacVHi0xrChdvakEgHCrYatHzmll6MBGzIZLE92pZ2/7QoJvp/C+EvG8pnGEUcrVSmdmKFRpgQfHuTIuetsfWq7AjvEddX0fAQfPRBEE+IyCLnCbtI1anRsrAge2SBewPhJtPXzxKxpcst5XVLg+bcHybLlvnJ1VKwBMgwEEhfUn0wWU+ep+Q1fGHf849MX0Kc5YOJBTMMG8ww/oB8cQrGK9I2AYAcx9JkP4MPXHM5XJnVFfxRyo8UsyRIIpreb3Nxb3DA3Ynhhc66b0VqUiZWoY1CCZA+kCPCYuCQeeD6NDV3y82omB5iI+M/zxkmqVaZWpTQxCyyzIKWO3kFN+uNMXKddmeR01fRvclToVUZg5R9V6dzuLEMBcGDc4Np5RtMISRHOmQSemqdrWt1xk+GmrVBq0SU1QrMtoY+L4SV5Y1PDOMS7tmu8BpJOpO7CFiPCaurxax5E3jfHTHI3x7OSWLXldDdeF1a6BKmX7xBBMDuzq5HXUK3i1txg7K9jUDIRRNMoAQWqo5LAGFBLEKPcMH9m80XoOaTVGYOLvoJIN7XAMrIn0EiMO/lGaP0aZ2BsCY8UkHUAxACEbA6uXKxITfszMEGFoneNelTcAW0GLQfXEW4ZXI0aFVTcslQKSQeofUZtvh4xzZEaVW3LSb6TEEtcTpvAMmLi+CK9XMBV0qpOk6wYubxplrDY8+mFqirM4mRqggmiIB2FZDvF/GTFtxzxFeHV1JIQAtuytTvsRIJF/OcOx8pYAstMG1gJPspMeOJJapA/wATecX0PlEkVEQDQYIN9ULG5NpYj/wC2eoxRJnauRzKoQIq/9zU1mb+Ig3/8YR5zgjBh/wDB02YgEnu6TTG8QZME3M8xYY2yVc3AGhTddRMdDNg8dJ2gkwDvhN2m193QNUBXmrMED7PqTuADE4BNCPK8UUoqASRbTqQhmUktrFi3i8UEfiMUZviKszFzVZm0mDAQEEBQCZaQGMQfhgv9i6ixqVDZzIUAUjAswBuLc45G5k4WngTMygez7LliSo1WGgrEybQOY9AnklTpmpUCxppimZZxIHhJLSQLKxG3rgnI5IUBUasgKmUTS5gmbEzAURe207482eYIyabKQgIUabblwN+cLH0vWJqNUXSsGxiE+qF1QYF4uSea+QxDkhpMPq8R8CBWRUUEyp1XHvF5n84w/wArw6ghAZjrIBJJabhm5WA+ba3kJ3E5HLZZqauQViLkx5G5ANhbH0VchSqQWUEjnLA+yy2iOTt/5AxKVuzQCOSyv2qyQD/eNJ2I+l/iU2+sOoxNeF0Lw4MAk/ONYDdva2EbnFOYzVGi4pGnADKshmkStNgZJtBp07yI0zPI2UMzQVFqpTIWpqQxZtGgHabiEWwuPfvVILPU8ll12ZRAH02sDpiZNuW/XzxKkmXYBQ6y0kKSd4vuZFv54C+W5RgqikwBmAWjeFudVgQtyTbSZ82vDuGUdKVFphSyBokkeMajYmDdm5bsTuTh0Iy+ZXu8zUpgFo0slxMsFaLCYBI5c8ZXt/xcBUVVAl1IImdOoBiTz8Qa3nO842vGg4zFUrUCwKZC6RyRbzz2HOPwxmO1nCFampYSoaSTrKkmAAFA0jl4idgN8TLgaMlw1vmc5Tn2GFQf5SZ9QkTynFfE1JpK2xDWiJ8az+aA/HFhGg11H97VlSAfYQnUxfox2C77k8sczqk6aCjxEyfLwkCekBmY9LY4JfsehH9Qmj4czSImGbT5RUtfrZ/ww07BMtNswjA+GqwUACfHYcpIOgCPOeWA6NMNmaQGynUeUIiiCdreFfUDfDPsBVE5pw7qKlQAFdX+Igk9PEN7Xxtg/Yw/I6IZrI1jW1Iih8zUYd3pmnAAIJIAOsaROxGs2O+J5LS9Y0My1ak6fuy6sNJ2ClwVKRtYEz1xt8yUUpUAFR1BVahuQpjVOygkgCbYScd4T39WnWVu6emQA3dyCNSsRIOwIs0mASIvjqcFdo5lN1QuTK16VRvkteWcEsGUpMbAuupJE7so33E4vTMcQYaPltRWUDvBFEEMb6VZh4gJ9qwj3Y9SoZisBUVFQhpLFwCWnddwVG3IXjfDl5SlqfRrm8ETJhioBFgFGx2GKSSIbbJZCvm4+crVC2lT4SgU/WIkTa0358sSzWZzAI+eff8AwHcx0xZlM1TIBRls0FVOoC/sypA26TtitjqJAFMH6zTEaj57ixuIwP8AwaKF4tWBGupWUbSNAk8olOoOIJnsxUIQZisrHc+AxeOnlB3wuzOdegQKrrUXSZ0+LbVJEgRvMX2gHHuC9pkNxS0sVN0VYOnp5xHLrhBY1zZzdOwzNWDsx0b85GkGMLs82YY6mY1HkjxkEKo3C2i5AMxywkzXbiv3gBXSq2MuCxJAJg2HW19jgzJcdqOgZcvppn2SXtaNmF/OI64TbDg2aZCloQVCzNUBPiZtUHSxBKEeEalHXflMCjgORuwZdwLVKtyZAEB4OxjzHXDXhlFKmUQ1ZYLTVmALEWRTsDDbWnAlbOZYmO7MqAfC0iBqq7h4MXMcyRvysCmhwzJhATp0sTGpqg2kGC7Tv+Y64tqcLys6JpcvBrb2p+rriZHv3xPPZilTJpmnPcklSGkgFVdpEzBJFiIMeUYqyi5c1EpCmwkQCTElFUrqg6SSNO9zG0A4VDFfaXhRoLTp0YAdKiBHBZVYBYILToPjN7iQNsS4V2zdVpI9AMxIplxU8JIga1Gg7wTFue22O9vKy01y6l3UHvr7k+GmDqImQZvuOuMvR7TijmAVXXSVh1gLMNo2N1J3AviZTUexxhKT4Nz/ANYtCacsxZosX0kArMnWoBEDlJwFmf7SijFTlYO5Hegm/kqHGD/bFesqq7nSBZBOhBEQqLFgDF/jacMeG9lnrAkIXUSSznTTkf4RpUAQN+mOaX5HNRR0x/HdXJjur/anTU/3AJ5jvh8baJ/DED/auSZGUf3q7H/+OA2bh+XEVc7TBG6UFLQREiacj/nlile1vCZILZg+ZRo+AtHxxDyZPhXixg2b7WZupUdwtVNRHgFGQoA0gTU3NrmN592FmdzmZqElu+aZ9t1UCfKY5bRy8sOT2v4Sur++e1oSJiLCW5+e2n3SMO3fCwT/APC1iDAOp19xgL5eL34j+cuy1ouhPTyTqtilFbyU8T+/VsORsdsMeGdnHYRSUwZ1OYjcGGaNJtHhHTbmbav9qmVpicvk1VzzYyLjxbk8wByne2M/n+2OczhKqxRPqJ4VUAndjsPiB5YNGPyJBnHuI0qCtl6B7ys/hq1fzRPLkPxkxG17FcGell1TQGLeNjsBcbkkCwIvM3sNsYnsVwGjUrNqZ2KqSGQKKYMWHi8TCREiD0sZx9W4ISRU0MZCro+bUBbPEXAYyQImPDjrxQo48k9mBrka+vwqNIj2qiW3mNLe65xa/C2Ihhr5QagXpz1GdrzythsambCjwJsbGJMFQJKkcix2toAvMmDvmm+gOX1Z0yNwXIDQWkbCBBJtjaqMxfU4dUAGmNogGmojygwOX47zgDO8PzTMRTRbrJY1FXxCYB0PJm02C+Gd8aM1a6og0q1TUA3sgaeu9ifLmNsRy1Sv3g7wLp+lpCwfAxg3JENpAAHUzhAI04JV7vxhRWgwy1TpBBlbMxJ2GKxkcyswO8mBqL09upl5jcYcpVzkTpUkwNPhiZafpSJWLee8jBmXzFclldUACEggG7SwRbE/RUEyZEgYGBjsxwGvWZdSKqxdddO4JAkENNgJ9MA0exOhjS+fWmwmBUUqvtXDXYidNp9+NpSq5qbqg2i68lIM3HMKRvubiBKTthUqL3BRyjhKxIUKwPsamhjAUAEzywugEHyChRpKKukVzaCFLMuwimWZwbchuOQONJkuAPoBUsoIEBwC0EDkQQo3tAOBeDZDL6A5Jaq6g6yZYgwdIZoiD/2+7DShxsUwQ7Bp2UliwixvBB5bGxOKS+kkeF8VahRQMieFObaDAG2mH2Fpn88Wv2zgr8yhGjvCRVJ0qbeIBPCb84thJVzQplw1WuVqVGXvHHzNB6JkGlTYGaZPhFzsN8UB6gQKndqxKMlQVHRlRwCqQAKmorE22IJiPDkst/4VrRqKPaSoVDCgLgEDvDJBuGjRcRpuPrY43aFgGLUoiSfneQmfoQPjvhDUr02cGu2gb0wms0yu0LqBcuGpklvZ0++6WtxLUrM+YISmoYghA+ogFVChfE52km+oNbbClkpWXCGzov47xGpxF6Sd2yFSxprOoOWgEEkCGAUESIuZiRK6l2afcqQqyGdoRFg+Il36QRPXFH/UjNPyXIloAUvUYyOcKikRuSbz12wtzuXzNSfllbTT1WDElif+3cg9WHOZJvjlcXLmfZ2KShxHob1eO5LJzob5TVCkqVXTRUkWDEnU9jNrW87L85neJcTBTxCmi6tMCjRgwVmbEmQRqJtfCuk+WpuCq62U+1VKsm0eGko8UHbWSL7HB/Ge0VESrUXZ0PjVmcDWb6mDHcnmRzG2KSroiU0+wOh2TpogavnaFImdKJ8+SAdz3VlGOU+BZVoAq5isx5UaA0wL71GBFvLkcZvPdpm1EpSpJ7hPqeeBW7V5g/vI90j8jjTxzZnvE3VHsU5EjI1gIkPWqRbrFNQBbqcL8/wEUl1GhSYaoMVmLbSIWZiBvGEuXzmddgAxQtphpPMWuD0wfxTKZhawomSxA1WMaiPa6XBBt1xOrvsq1q3QHX4iiTpo0E94Ln4a2P5Ylw9q+ZMJrNMHxMF8A6AL7IPvx3Idm6dOoO9BqxFrhTt4RF5uP6401CsCwVVakJgABdJsCZJNrEbDpjpUEjkeSzRZF0y1JFpUXWSZLVVNRnaPFKjpABMbneLEUmzWuU1UmuC1NWgEmQDptBCizSRqBidqOz5ellAgYMrypX5t2LEBQSGEkXnSTblh1S4mF7xlqVatMKTq8KspJhm0D96oveORMb4nahpFeUzeZamXbO1VXSSG1pJKzLnUtkkRfT7wSMW1s7WTXGZrsUSfnbBm0mRThYqw2lYU8zc2wnr5yrVrxTWo1OFNRgQXFNu7qurPTP0Q4sWOwiDMtE4g47pKX001tUY1pLt3aluhJHeQNNiga03zbkUivifEc0kIleoWJCgnQGYmCoKtpjVIEgEAEndWieW4pXVAr5p2qM0jxp4kNR0GksgU+xaTqJO0YpyedZoatSrU6TIANA1URDAWBWBDktGlpNQEnwAYJy1XvEg66RGoEsgFN3Z1aFRz3TAgDYSGgqN5LkPgjWz+aYiK9an4TE925cwGXSgElzOkXjnuII6ZvNGNWcqAiBI0jkvICZkk8z0G4x5+KltWgi5NTp4yzMBqUXBdjcGxAtbBrcDD0nGkNIk+LURfdT02Mxzxak0TRUa2aZ9Bzro0HVqamCt5ggiSxUqSNlBvGL27Hms4qVqz1lAtr0mQIMalF0kkwIHXCviOWoHNkmmz6Qmo2JqVBB1Em0RE+47Wxo6nazLU0kVaaiPZJh5vIK7zYj4HGqfBPsuoZJEGmmdLEeyxNpHI+lv54GznAw5EKS30iFQCRE3Nz6mIwhy/bmsXZu6+aYHSywDc+0wJvHiPvw5yXG6dcQaldWWJOloPoCJ9PxwPkSoT5iiFfuwz1NIp6qdOoCgYOhpjRTGlVJUS8CGI2kzLiOUrIrvUUMoJAJqFhRVh4u6mCJJBBgFQDEDGYFaoGbVUCyQNIJAG5iQQx8RLb3kmN8UtxGoFVSWsIljqWxN1BtEczOM0qRXfRdmOLuhAWo3h1MId9QgEKVYGFMar9CeuESGnXqxVaqrMUQOrKxQ6hZjUMaQp0yCIjbBueyhZdKvFhzkTHWb+/Co8GqDpE3v5fiLjA1Y1wTzK06SNTJd8wzHQ5fTSFMgaKttU6onT/THquUosNes6GdggLTV+b1NrqIFIVWaFAuYjeJxYvCABdthJtH44MytMIfDt6jy9+JWOitmVPkHcFdBNIaSPm1FzqDFSwLBDqtMkT5AY5T7K0wUNYjxGSPGq6SsKoszsTaWBAEXHPB9TNGYYsfexEdCL4u+S1a1MMtRTqBhW9okMFAudoBM8tMbkTSiiHYFlexdIOSUQwXiZqBpcENcq2kKdyFnSdiLnZvswlN1Crl7RMmafiIkeDxM/LSCDfliqnk6gBJZdGnVIaodQ0hlkBZWQQQGg77crsvwbWgZXN5MajBP1RYgN5E7bxi6f0mjmUpaHC0dJJYhjToikkqRChl8Z6Rr98YYnI1NTishEOQJVVADR4l0coi973O5wBVyNSl4DUIuQqrUY+wCSLWBETBjkROOcR4dWAYg6mBOuHZjMxBgWgiJYjbnbELGk7NHNtUHUOGoCWV113gme7uQVBWIYnb4Y9xLIoVDHuhFwI0s9hudUNbTeBztgWlwPMToBtsTOkjxECRJ3gx/2npil8i5LLqY6SBAckEkM8AxtCMbwLRvbF8kUOaEhQtLUbL4tJEkm93kzBkQR7xh1lcjTqsFU1qjIA7amWklQhoIhDrYlWYm5KlYtJGMplkqFu7DwRpMhnKkM60/DaZBbnGx6g4k61Ka95rkagwhyCZ0nUAwF4qC+/lacJpjXBpq+YGX0EroTUdWmmslhEFrlQSQo1AAmCdQO1NThxYsxNNGqEgVA1NdYeWMrJElWAm8ELaQMZfi+XqBHXWo3F2ePD3uq2kk6e7qExa1pkYEyfCq6MSdCvsWkkXYouwM3X4WwlAdm1z/GKNBEWrITYXJcAagdbMrM4vaQATO+LMtxyhAelpCkGQLNBWBpYEMdyYIt57YwGco19QNSoWZgwIuQAAhAYmxMVJtI/kPJpkEE7RpB5GxBjlE/hh6E2bTiPd3C0zpdgVYiILGGGtRMgXEnkNoxWpcQSahbWTBqEgySY1CBeQbyJ90lDRYtEOY5Sxgeux5fDEsxTnwzM+18ekHaOWCuBoc/LangBAWNxpWQWW5ZwJe49b88W6qdTxpBKAA+EzMjrBkmBAW+M44cHdv4r+Ykxz5Y5Qr1AQNZA5eI25j42/DFIlo0mdgggIyFQAAIE2vMgEe+Pf1PKfD1rIBCiIMEibiNm2Nr+7CZeNO8CoNYvuSTtuJti79rk+0GPTn+eHYqE9LMFmhgGNvEZm5HQxhu2TTU6gRpCx1v75x3HsJGiF+c8Igee+J8NIqGGAj3eU49j2M2NF7jx6YEf+cCZhNLgDYn9cdx7CiXImUET7/5YhUXpaCIgkc/6Tj2PY19mS6CMlnGJVTcFyDJJJ1WJJJ3IJHnOG709IYKSqwJANiDJiOQtsIGPY9gY0TWiL3JnTMsSLSRYnqT64qzmYdKbtqZriAxkDYQB0x7HsNCO5hQSjc53k9JB94O07ThZXpaXjUx1+0Zu2zXje+PY9gAXUK7SfEwuRYkfliQzLGAWaGgESYsIFpibD0x7HsIC3iBaoAS7ApGkgwRp2gjb2jcXucJ860UUgm0N7Tbtcnfrf33x7HsMC8Z1zQRyxJDBRJJt0vtjtGqW1EmZ0/CdVhHuxzHsBI44Mo0D/EAT+IwUtBdQtsPPHsexI0LavEiBVGlYS4seZ53/KMB5jNsHgHp77mMex7DQydA6lViBJifjOCa9ALTRhMsL3P/AJx7HsAk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 name="AutoShape 4" descr="data:image/jpeg;base64,/9j/4AAQSkZJRgABAQAAAQABAAD/2wCEAAkGBhMSERUUExMVFRUWGBcaGBgYGBgZFxsYGBgXGRgYGBsXICYeGBokHBUWHy8gIycpLCwtFR4xNTAqNSYrLCkBCQoKDgwOGg8PGiwkHCQsLCkpLCkqKiwpLCksKSwpKSkpLCwpLCwsKSwsLCksKSksKSkpKSksKSksKSwpLCksLP/AABEIAPQAzgMBIgACEQEDEQH/xAAbAAACAwEBAQAAAAAAAAAAAAAEBQIDBgEAB//EAEgQAAIBAgQDBQMJBQcDAgcAAAECEQMhAAQSMQVBUQYTImGRMnGBFCNCUlOSobHRFUOiweEHM2KC0uLwFnLxNMIkVGODk7LD/8QAGQEAAwEBAQAAAAAAAAAAAAAAAAECAwQF/8QAJREAAgICAgMAAgMBAQAAAAAAAAECEQMSITETQVEEMiJCYbGR/9oADAMBAAIRAxEAPwBUiCBYbDljugdB6YIHD6gtoaR5Yl+zav2bemMSQXQOg9Me0DoPTBX7Oq/Zt6YicjU+o3pgoAfQOg9Me0DoPTF5yj/Ub0xw5Z/qN6YKAp0DoPTHtA6D0xaaDfVb0xE02+q3pgoLIaB0Hpj2gdB6Y6QejehxFqsbg+hwUK0d0DoPTF2VyJqEhQoCjUxYhVAkKJJ6lgABck4DbPIN59D+mJZTtEKTEo8EiDKEgwQwkEbhlBB3BGGkyfJD6G/sqpypMwLFQVWVJGqYIsR4Gvt4T0OOnhNUafmidQtAnbVIPQjQxI5DEG7Yu1mqapLzNPcVC5dSIgqe9e3+LHl487KEkFFDAIaQKBXDB1CkQFIa456V+qMOqGpxfTKnowSCsEEggiCCNwRyOI6B0HpjuYzhdmd5LMSSdJEk3Owtiv5QPP7p/TEsonoHQemPaB0HpiAzA8/unFyU2Oyt6HCtDohoHQemPaB0Hpi05dh9FvTFFWuF3kfA4YiWgdB6Y9oHQemKBn06n0P6YmMyvn6HBQFmgdB6Y9oHQemOCp5H0OJCeh9DgA5oHQemK66CNhv0xbB6H0OOPSZhAU+mAdM+sZzKKrSAMEpSQgHSMezKyMCZatBKnB+rJCGyyfVGB6uXXoMW1asCcXHJKQNTx73A9BG1j6YaVgLHy69BgWpRXoMPP2UhMBiTBPtjYGCfZ2kgfHFdTglOQCxkzA1iTFzHhxVMGmZx0XoMVGmvQY0b9mqfV/v/AO3FK9n6JsGY77VByMH6PW2FTJUWZupRXphZm6a9MbZuzFKYl5iY7wTHX2dsD5jsnQiWLgde8A/9mFTJljbR8zzoHTCtqfljTdp+DChmTTUkrpVhMSNU2JAE3U3gcsLE4eSRgebXg4H+I3K2QyOSmLY0eTyKxtj2T4fp5Ya0svjmyZWzsw4FEDXIqeWJ/spemG2X4e5EimSDsbCfdJxY3Dqv2Z9U/wBWOaps7o0hH+zl6YbZHLLGwxaOFVPsz6r+uLqORqD92fVf1xaUl6Kk00V16CxsMZbjeUBm2Nm+VqEf3Z9V/XCvM8Gqt+7Pqn+rHVBs55L4fOBlyrXFsMsu46Y0GZ7LVjtSP3k/1YEPZXMjaifvU/8AVjXsVshl2XphjSVegwJT7P5ofuT96n/qxCvrotpqKUJEgHmOoIsduWFRakNBTXpjvdjpgCnnhiw5zzxDRpFn0Bjhbm1gyMHlsD11kY2yRs5yhqupfhiWbzOVqhe9qMpUERDTeJnwkWgj3M3WwVOpDEdcSqJiIyGmW1vkTEk12uWPst9IgkexJFrA2HK+L8xxLKVNBqVgxWb6GvL03MjR1pqPcThW6Y8KPli7HYRSrZRXDDMeFQdQKuDsUEFVGn2xMXYwTe+Kq1fIsSTmWE6uTx49/wB3/wAv1Mi5qmqpULGPB4R9ZtaQt9rxf34BakpJAIJHLCcqGrfodZniGQZVBzEaV0ghXBiCPqf4sDnM5CZ+VH6IjS0QoIAg0/Ox3HLGeqoJiQfdJ/LHkorIGpRO0kD8/fjnllkukNWE8fzCZjNNUSSgRFDQRJGokgG8eKL9MeyXDrzi9KASNVp2G/5YOyudoghZaSY9ho6bxjDWUndFUSTK+WOsukYurZ+mpgkj/Kf+c8C187TP0x8ZH8sTKEvg9R7Nfu07kavmhbwgau7tJYE76RECN77YMytWuXGumoSRO0iUkxDGwcRznVjMjiFSmAq19K7AeEi/IagfTFo4lXiflB9Kf+nHSslLlMKHdLMZqBNJSbSfD0PRouYk/RnZsSyNbMGBUpqPAZNvbBtMG4Ig2Agz0whPE8xuK7H/AC0/9OBK/HswP35+7T/04PPFCo0gzuZ0j5ldUrItGnmZ1772i1utruH5iqSBVQCCqkxudGpjYwokqvOSGjlGITtBnHLhKrMQlQwEQ7KYNk6xiGT7SZpv35+7T/04pZosTRsRUzYn5tG6ExzPRTy2jymTti2mcxpqaqa6gBo2vJMgwekdPzwgy/FMyf35+7T/ANOC/lOY+2b7tP8A040WREWFM+aDT3Y0w0zpMbFfZMnmN+ZN9jne3FJmOWJXSSlQlekmmYPmNj5zhqczmft2+7T/ANOAM3lndtVRy7RAJiw6AAADflgc0JsyTIRiPetjQV8iMA1eHjEbIE2a3/qensy1F/yz+RxFu1GX51I96sP5YthG3UT/AM6YHrUFG0j4k/nOG/MuqZopYX2mgTM8aoFgRWp/eA/OMMMtxGi4tVpn/Ov64B0f4p96qcV001W00T/3Uwcc8p5YPmP/AIylHE+pMeoinYg+4g4VcazbK2lGCaRJJAM2/Ll8cUVuGU1BarRyoUCZWnf+X88Z7i3HmqSmVp6pI8RbxMY2URMQGvYDTNoxpGcpLlUWoRXKdjjM1QQC9QkmCNhBiVsADJ6bYCznHKNNSwcSB4oHjO3xi/PptjM5fKVahNXMUiFsUCm43uQTJgERMnFXGgn92ilmIi4O8AySTI5+uL9ju0MM1xmo/iqKHCkRTa1hdvZibf8A6fDFtPtYA6pSoIqOJLaoqLybTIlobVuYgDaYwlp5Luk1Fu8k6mLA301ACw+r7RPO2JNmWdFNRNdPSEBQfS1TvfVA1G354foRrs1xjLrRUtqrAnwLALH/AAgMdhBJkyAfjhZw3M0Kj0w/slo3kDVJCWuYI0idoGF65BAHJRETww7nxCI2ETMiOuL84WCEqFXSAAEAA3m52Dixv1OJsB/xjMU0Kk0yxkaLi4JMkgiwXe+9sLEzAFirLbwiZi3WeduQmdxgLN8VqsoerTPgEGBpczytcADmN98RyvFqSsRVQqQSVDKSZPn0G4n+WHYjSUaK0qRDsY8ZZhJA2vtJgQcK87xKlYKWOm0tJi4mxB1eRG8x1hS3aCq50rBlWIHKNVhMSRO5tGJniIghV8ZIIPJmBaIiLCeYH4zikIccH8TGozAKglT4g2qbmFuAAPMeLbEc32jok+GsjEmI0m0XM2EWvPS+M78vVQQXMuYqrF4mQBa43HnisEI2pENQPsfpRBDKI2gK2/LrzHTGa7h9JqoqGmIlWTWhIEOpV1M/4TuNjGKc3SNAlQUQgWDMGb4gRG/PCKrwlsutNta6/pKjNO5OgsTDTtG1sCcOzypqbulRiTrLaiTPLxcoGM6j8HXB9B4R2gy5pAMU72AWAMxy59bYhV7V+Nl7vR02vbcc/gcYikTVcMmXbTBuGKiTH4bwMGChWDahQvtck8t7nCUq6Co1ybQdqaOmTP64KpZxXXUGEe/HznuGBmpSJ6mdvcMTWsQbOVAuBsPdi+yHCL6N7WOBHGEVPtG8KWU6bDr8cMK/E6YjxGfdiGiHjaH/AMppc+9pn7w/8fHBNbhNb6JRvIkKfjvfynCmtV2jqPzxrs2taW7uIIgSR4WFR9Rggz4SPTljRYpR/s2NZFL+qM6eB5nfSg/zA/ljicBzMz836g/+7Dl1zgIAYSQZIA0L7VriZPgjz1TbF2abMgKQyGEuCBLVIMDyBOkW8/KE8TfbZW0fiM1xTs7magW1IlCYnTzEGzEiY573OEdbKZrKatWkNVVkEGR3cfObAgG6iI+semN6j5kHUaisqm4GkDSAdVzsf5jcDCnttUYNl/Crf3sgtp5U7SRB/DGc1pFuzWMrdGERxMtSL8iTVJB8o7vby2tj1SsrG2XJPOKpkjofDhrmH1DQtJ1c7So0+oMRbqMUZUaT3ZZdRGplUAiPPULAgzJPPGMG582aTikZqtxhKZZGp95JsneM0KAoCHSsG6g7+/Gj7O6KlNaj0TTK6lp0zNlWDqCm5vzPTyvDLVKFCVpKlNmBOozuDsGPtAwbC1xGAM92jZjrGqTEFYMsbElZsCBEXA+ON+jOkAcYzs19mqaPYAHhEkmffED3DEO9r1GlqQ0zJGsA22+iw/DDDIZUmC0kned/jGHNLK45pZ3dIweSvQkZEO9BxIAMVxy6fM2/HFVYAwO5bu1MhS8kHrIAn8MaT5LjhyAOEskjPyv4ZeotJhB1JuLKDYxuRc4pIQQUYh4g35QeREchbGq/YwxwcDXnH4Y2WSQLIzL06AMikHZmBDNz+JMgfphtwHhbUaveVwo1WXTNjtewvYY0OV4cKew/L+eB+Kgkc+f/AC2B5Gh+Ri3jfEA8EaESHU6tUEgA6SfoGSvIwRHvn2bpIFV/kyknxTuTvc6o5GNhaMI+LJVqAqrhYDEg7NqEGfxOJdk+0Veg4y0q1NhBlKZYcwQ0atMgCG67Yv8AeNpmzlatH1ThlCnWQs1MIAYuANgCSbwB4hgpuy1NrgsPdGAuBZlGpPTqVEQ6tQnSlvBBEaZMqdjItg5MpQBkZpQZmddOSZmTBvJN+sL0vcFHVMyuyhuxVP7Vun0d+l+eKav9nNNvpn7q/rhiuWy/dsnylRqKsW1oGlVVZmd/CD64pp8PpBv/AFVOBEeNSZGk82IgabC8aji6QcGL4h2IdKjIrzpiPcQCLXjfAD8ErqboG6Gb+7G24gq1MxUdbr4QCJgwoBg8xMj4YqfKe/7xxyzyNNqhqdCA5n8xjZZmjSqkuMwgDMGEMk22gkyBs0cjPuxhHMYXZhlnYemO+TOdSo+kjIUf/mF5fvE+qVPP6UyeuO/IqPdsnfpDMrSWpkyoUdbjw/D4Y+VuqjYD0xKiqnkPTHNPPqXufTn4XQII+UC+r95TkaxB57x+eEna6qhOXppUFQoKmoghjB0BSxFtR0nztPPGVp5YfVHphtw3hup0QQutlWYsJIEwMcmT8hyVJdic7Ootokid4sY6TuPgRidLgqOlVQ3d+HUsapLhlA1NvESPKR0xpKXZaj9q3uL055jbTa6tbyPTBtHsulwHY7g+JbEEH6u9h64uGKcTVSaPmXE/7K0qDVTqEN/iJP54zdXspnMm4LIdP1gNSfGLD1GPvNHs6u4diLfSXnt9HHczlu5KQxIYld7zBPIDofwxolOK55Rr5X7R8o4Txddqix5ifyP8jjSZWpTcSrA9evocajO9kMrWOp6QDH6SEo3x0wD8QcJ8x/Z7TW9OtUWNgwDR8VK4zl42uOGRrCX+FS5Ik2GJtw1uRGL6HBa6CO9R/M6gfyP54JTIMoBd9TdAIX9TjK4rsmWKK/t/0XLkH6r+OLqeQccx+OCPlJU3uP8Am2OvxqkpGvwyN48PunkcaY5RZChb/iU/JH5/hgHiGTgEsQB52H44ZftqgxAWshJ2UEE/ADHszVtpKSCLzEe440evsrxy9ox9ZKZbQjByVAIT2Qebu4JA5reB5bYz9LKEV6Soh9sEkqoPhJB2vG/lYY0nFMlmWlaSU0pmb02Aa8W8cAGwuBz8sE9mez5pjU9jYAAg6QNknmecm5MnDi1VI3bqPAxpZcQJB9MWrlV6D0wwGQBix9TjoyA6H1/XGLg/RyAQyvkPwxIUBGwwcnC55kdMdHDm2DDC8chAq1G9Md79sWjIv5Ygcm+E4zQGLzdWMKK1e+KszxMty/HA3fzy/HHdkk/Q1EKWpg7KZMm4wLkrbrPx/phxQ4gF+h/F/THDKE5DaYXlqHXDXh7hKlNjsrqTHQEE4TftgfZ/xf0x0cfj6H8X9MQsUk7oimjbRkyxY5hQW3hwOSi1pGzH31X62uyK5Om4dcwpMEXZI58lAA35b4wi9oRzp/xf0wZl+0Y+y/i/pjrjll7RopM1y5LJQo78eHTHiQDwqFuAt7Ab7G4iTix+6+ap0n1hXZidwAQ1pFt2sPLGZTtSo/dfxf7cFU+2Kr+6/j/24cpyaqizWl4GBa1TGcqdtR9n/H/twPV7ZD7P+P8A245XCXwY/qV8UVK1sZup2tE/3f8AF/TEf+qx9mfvf0xPik/QUOq18RyykbWwoTtSPs/4v6YsXtQPs/4v9uL8UiNR6ScD5jCqp2rH2f8AF/twOe0c/Q/i/ph+ORSQyYYoasVMgx/z8cA/t8fZ/wAX9MU1uMj7P+L+mDxyK5Gn7UrzZk08gymfUG/pgylxmr9mh9zsPzX+eM1+2/8AB/F/TFtHtDH7v+L+mGoyDh9mpXir/YuPcyt/MHFg4yk3FRfejfnBxnqfagfZ/wAX9Me/6oE/3f8AF/TD1kGsTWLXBjSSffbBPydjzH44yuV7VAfuv4v9uD17Y/8A0j9//biJeT0dEMeOuT5mOE1vsav/AON/0wXl+B1Psqn3G/TF61WgeJthzOO96ep9Tjv1OVMvp8KqD91U+436Yn+zqn2dT7jfpgTvD1Pqcd709T6nD1Q7CDkKn2VT7jfpip8hU+yqfcb9MQ709T6nHu9PU+pwUiSH7Pq/ZVPuP+mCaGTqj91U+436Yp709T6nHu9P1j6nE6IKHGVFVBak/tK3sN9GRa1jBInoxxYmtY+YexUiFIjS0wIT2YsAZ88Iu8PU+px3vT1PqcPX/RjajTcCDRq7sQwS4JQgbrBMwbi246HtbWVgZd13uqbSQbShsdj+GFHenqfU4uyeXqVXCU5LQx3OyjUTa5sDYSfLBQWH1ldhHydh4WFkO7c50zvf162oWhUChTQZoUgEo28yp9nkeXMEjFZyNa25BLDUpZllSykGBMko0CJt78ep8OzBH93UHhDAHVLAsi+Hreop9xnD0Cwlqb95r+TsBAGnQYs0/Vva1xtGI0UqKxJo1DIpyNBglCpMjTENpM254W96frH1OO96ep9ThUFjSmX0gHLMTp0lu75wJPs84kjqTHnCrknZi3dOJi2hv0t7v/GF3enqfU453h6n1OHQ7Dzw+p9m/wBxv0xXU4fU+zqfcb9MCd4ep9TjvenqfU4WqCy39m1fs6n3G/TEhwyp9nU+436Yo709T6nHu9PU+pwtUFhJ4dU+zqfcb9MVtw+r9nU+436Yq709T6nHu9PU+pwaINhhl8lU+zqfcb9MFDJ1Ps3+436YS96ep9TiuvVaPabfqcLxo0WSihc6kb7RyOOpnkJgEk9ACfyGKMxw2o4DaGZVklY2m0kDzwBwrKk1PYYoWaWggLA6/HHRqjCx68gAlWAPVTiv5Svn6HHafEi1RXaqojYQSDG03sJ6Yc5TilFQ0ohFjIJkeQG2+IorgU0wW2Vj/lOOZo937YK+8YKp8dIcOdMGVVWibG5HOY5+WDKnF09nXSJklSNxyMjrtc4eorQhXiNM7H8D+l8FimxnwvbfwnDWnxjLUlVNKVA06lAJYaYgydgff1ws4nxOkENTSzL9WZgydIPMgAROFQKipjESDe4xw1IiQbmBY74WVe0bkgd2rDkG1DSN7XsYxvuA5CnXyy1HZkNWY8SWhnQAF1OpvAeXMYpR+hafRkamZVd5H+Vv5DBGWrlTrUA7+0oI9G2PnbyxuG7CpGnv68EQRqpge61PAx7BZaoP72oQbWqJeBMexyAnD1Qcma/beYfdy3iZrqvttq1MJFj42E9DGI0OM11Phcgkx7K3nuwQRFwRRpgg2IBHMzql/s3oL9OseUlwTHT2RPuxnsxk9NSqq0mJRmSTB9l4JBJFrT7icGoCerXVDpaVItsf0jElqTsCfhhp8i1KZpaWmxW53O9/P8MBJkSH2U7gyqrz31NOFqhWUNVAOnnEx5HniaKTsCfcJxbmamXWEqGiZEGGUgcgSw/THMrxrLK3t0gAOhM+QGx95wUikn8KK1QIJaQPMY9lqgqGE8R8saJKuXq6ZzWTIZYYGooPIxcDnFvxwRQ4dRgU+8pFQTem6HTO5ldlsfwxDKUTMVFKmCrD4H+WOUgWMAEn3Y2WZ7mlChlcmAgfwkztvE7SCPjgNswj+NyoZRIMzI307y03v5YV/R6GdGXc7I3pgdswo3teNrT0xqKdcs2zAHawiwuSWvH64py/ZKjVZwDfSWEwuloOxBuCSDAmcOw1RnxUvEGfceeO1KTMICsfhhp3eXksHYlZEEWk2MGLCfKcHUWKm6iSPZU6rAwGn+gxepnYupdoKBCkMWbk+hpjYAjnzvimt2h1roQSSbvEQOZAJuZG5wlpIbjVoQAxMTN7CL3xJcwAAXAbcGJAJJEXH/LYqkiW2W0srTpx4jvHOfeeWItmVSApnUfZgH3zt6Yqp1ABcASLSDe+3pztthhQ4cDSNSLavCpgQx5eIyv44rgkXZiq2qFpangtERH0SSemwgbzhi+RFQFqtenRVZYoUJYxeRaOUb9Mc4qWouNN5VNmYKw3IG1jGw6YieE1SAzIQIFwC0zsGI2F+uEOgKiKZaUZqigE6jCqTfoZB/THjmxoKt4Qw0ltMgkEGzEQSI/PFlXJlGCMoAWCQdpN7EG+87AycMqFanWdWzAerTRmJUtLGVCgQzAuATNpM+WAKKF4ClQipUraajKFC6QFmCZaGtA2J3nbG54BmsrTy1JatdKbUt9TKpnUzWJ5EH6J8sZ2O7qAJSplXVT4ERmgCYLQ0m20SJ8sQzNSn3JckkgOUpwRpCjUA42j3AG3vxOxSVGtGb4cQFGapDYeGrTEwqgT1Pgn3knngnMVshp7s5mmACHkOoMsggHyIg+c4weU4qndJKUyQDqLaZJnnK73m0wMXZtdTkUVpMop0iarg00BNJT3cAk1GjTYbXEWwnNJWaKLbpGvotkabBhm6cKQVGpJgSSDElvaPwAGMr2kzuWp6qqu5Nd6p0hyHGpiQQOQvPwi2M5XdEeoyZtWOmWFKk4Sek1og3iQNzhRmKjnxmS7QF5nlb8QPefLGcsqapGixP2E1uPVrKpKkWge1A+sxuDfA1PKvVJkk9SSY9TJP9MWZfhxJCLdjOpuVtzfkJ+M+dhOJZxNLIjaaamDF2dp9Inl6DGNuTpG2qirY1yy5GkAatTU/NUE8zaQCPU4Mo9puHosDKVGPIlhffcT08ueMfTytVv7vLPH1nJ/oPwwypdlc632Cib3Wwtc22E/hjRYmQ86NKvanh8/+ibbfUNxOwm4AP8AyMA/Kck0zlWE3tUvtHNcDVOw+ZUE/LctEwSCYB5Xgb2xCj2TOsIc+gc2A0OQ1uRAiLflgeJ+hx/IS7QwX5GbB80gg/SVhfy1ARBHLBSUCINPPCQZUVFjlAFpgRAj34oT+zzMmSlenUjeLG248Q32xdl/7PMyWX52moYGCwa7Dl4QYiOeJ0nZp5sb7iM8r8piTRFRSTqejVRiZJuQSCOdpw4yedy9QqlSu9AmIWqhpGPebH3gnGIznYfOUWVV0OWqQO7c+RFyAAJIxYU4gjaDNQFSSmqnViGiCsnT+E42uS9GFY2/huhwYmqIios3KHWIYggXjwx0uDgapw5qbPp7uncLLFixAncLYb4xeU4lmMs/emjVokc0V1WYBupBpkGNoxpKH9p4KkVERrzJGk7c9Egm5HLCbT7J8d9CThfZ1swSEfRKk6iw2EDSNX0iYsOuNGvDW1CmFrl1CtqIGmCsjmVgR0t5YHy+SqVKULTQBTdSW8MQbfRBkze9ji/ilZwigsWJI1AuWAmbqLadiSL2XzxszmE/HQtMLpZJOowwXUSZBi43Mn03wNS4dXrqg9kBhrnwBA10Z9TQAbWvy2w1zKUq6k914AgNMtqmTJlYIJMk381jzFocRdu7VO7TLjUrLKePURCkPcsYnVBMrI80MYUeyYqQSz1CdIjwqSoYzp1Ax4RY7bWvivPcEqB0Ve8oJEHUwcSBBANtMAjwkRzxpeF1faWoWtqMaTrC20sxBMDrtiBqhGOiWtAOumo5xAEseVza22M9mXqjLmlSLMArKVgtrbWGOmNKjbrE4NXJlYhCyTBBQCRG5iAZkCSLY0iPThQSWYEzcsSBtJ2J5yR+eKaayTAd231v7W/s2FuXLA5lKAo0t3ZNKKbeKGMCGZYiFN/fhXUqB0cVGChTp1KrFQWG58EGffjb0sqWJPdqjc7LrPvXrbnjkUacVHi0xrChdvakEgHCrYatHzmll6MBGzIZLE92pZ2/7QoJvp/C+EvG8pnGEUcrVSmdmKFRpgQfHuTIuetsfWq7AjvEddX0fAQfPRBEE+IyCLnCbtI1anRsrAge2SBewPhJtPXzxKxpcst5XVLg+bcHybLlvnJ1VKwBMgwEEhfUn0wWU+ep+Q1fGHf849MX0Kc5YOJBTMMG8ww/oB8cQrGK9I2AYAcx9JkP4MPXHM5XJnVFfxRyo8UsyRIIpreb3Nxb3DA3Ynhhc66b0VqUiZWoY1CCZA+kCPCYuCQeeD6NDV3y82omB5iI+M/zxkmqVaZWpTQxCyyzIKWO3kFN+uNMXKddmeR01fRvclToVUZg5R9V6dzuLEMBcGDc4Np5RtMISRHOmQSemqdrWt1xk+GmrVBq0SU1QrMtoY+L4SV5Y1PDOMS7tmu8BpJOpO7CFiPCaurxax5E3jfHTHI3x7OSWLXldDdeF1a6BKmX7xBBMDuzq5HXUK3i1txg7K9jUDIRRNMoAQWqo5LAGFBLEKPcMH9m80XoOaTVGYOLvoJIN7XAMrIn0EiMO/lGaP0aZ2BsCY8UkHUAxACEbA6uXKxITfszMEGFoneNelTcAW0GLQfXEW4ZXI0aFVTcslQKSQeofUZtvh4xzZEaVW3LSb6TEEtcTpvAMmLi+CK9XMBV0qpOk6wYubxplrDY8+mFqirM4mRqggmiIB2FZDvF/GTFtxzxFeHV1JIQAtuytTvsRIJF/OcOx8pYAstMG1gJPspMeOJJapA/wATecX0PlEkVEQDQYIN9ULG5NpYj/wC2eoxRJnauRzKoQIq/9zU1mb+Ig3/8YR5zgjBh/wDB02YgEnu6TTG8QZME3M8xYY2yVc3AGhTddRMdDNg8dJ2gkwDvhN2m193QNUBXmrMED7PqTuADE4BNCPK8UUoqASRbTqQhmUktrFi3i8UEfiMUZviKszFzVZm0mDAQEEBQCZaQGMQfhgv9i6ixqVDZzIUAUjAswBuLc45G5k4WngTMygez7LliSo1WGgrEybQOY9AnklTpmpUCxppimZZxIHhJLSQLKxG3rgnI5IUBUasgKmUTS5gmbEzAURe207482eYIyabKQgIUabblwN+cLH0vWJqNUXSsGxiE+qF1QYF4uSea+QxDkhpMPq8R8CBWRUUEyp1XHvF5n84w/wArw6ghAZjrIBJJabhm5WA+ba3kJ3E5HLZZqauQViLkx5G5ANhbH0VchSqQWUEjnLA+yy2iOTt/5AxKVuzQCOSyv2qyQD/eNJ2I+l/iU2+sOoxNeF0Lw4MAk/ONYDdva2EbnFOYzVGi4pGnADKshmkStNgZJtBp07yI0zPI2UMzQVFqpTIWpqQxZtGgHabiEWwuPfvVILPU8ll12ZRAH02sDpiZNuW/XzxKkmXYBQ6y0kKSd4vuZFv54C+W5RgqikwBmAWjeFudVgQtyTbSZ82vDuGUdKVFphSyBokkeMajYmDdm5bsTuTh0Iy+ZXu8zUpgFo0slxMsFaLCYBI5c8ZXt/xcBUVVAl1IImdOoBiTz8Qa3nO842vGg4zFUrUCwKZC6RyRbzz2HOPwxmO1nCFampYSoaSTrKkmAAFA0jl4idgN8TLgaMlw1vmc5Tn2GFQf5SZ9QkTynFfE1JpK2xDWiJ8az+aA/HFhGg11H97VlSAfYQnUxfox2C77k8sczqk6aCjxEyfLwkCekBmY9LY4JfsehH9Qmj4czSImGbT5RUtfrZ/ww07BMtNswjA+GqwUACfHYcpIOgCPOeWA6NMNmaQGynUeUIiiCdreFfUDfDPsBVE5pw7qKlQAFdX+Igk9PEN7Xxtg/Yw/I6IZrI1jW1Iih8zUYd3pmnAAIJIAOsaROxGs2O+J5LS9Y0My1ak6fuy6sNJ2ClwVKRtYEz1xt8yUUpUAFR1BVahuQpjVOygkgCbYScd4T39WnWVu6emQA3dyCNSsRIOwIs0mASIvjqcFdo5lN1QuTK16VRvkteWcEsGUpMbAuupJE7so33E4vTMcQYaPltRWUDvBFEEMb6VZh4gJ9qwj3Y9SoZisBUVFQhpLFwCWnddwVG3IXjfDl5SlqfRrm8ETJhioBFgFGx2GKSSIbbJZCvm4+crVC2lT4SgU/WIkTa0358sSzWZzAI+eff8AwHcx0xZlM1TIBRls0FVOoC/sypA26TtitjqJAFMH6zTEaj57ixuIwP8AwaKF4tWBGupWUbSNAk8olOoOIJnsxUIQZisrHc+AxeOnlB3wuzOdegQKrrUXSZ0+LbVJEgRvMX2gHHuC9pkNxS0sVN0VYOnp5xHLrhBY1zZzdOwzNWDsx0b85GkGMLs82YY6mY1HkjxkEKo3C2i5AMxywkzXbiv3gBXSq2MuCxJAJg2HW19jgzJcdqOgZcvppn2SXtaNmF/OI64TbDg2aZCloQVCzNUBPiZtUHSxBKEeEalHXflMCjgORuwZdwLVKtyZAEB4OxjzHXDXhlFKmUQ1ZYLTVmALEWRTsDDbWnAlbOZYmO7MqAfC0iBqq7h4MXMcyRvysCmhwzJhATp0sTGpqg2kGC7Tv+Y64tqcLys6JpcvBrb2p+rriZHv3xPPZilTJpmnPcklSGkgFVdpEzBJFiIMeUYqyi5c1EpCmwkQCTElFUrqg6SSNO9zG0A4VDFfaXhRoLTp0YAdKiBHBZVYBYILToPjN7iQNsS4V2zdVpI9AMxIplxU8JIga1Gg7wTFue22O9vKy01y6l3UHvr7k+GmDqImQZvuOuMvR7TijmAVXXSVh1gLMNo2N1J3AviZTUexxhKT4Nz/ANYtCacsxZosX0kArMnWoBEDlJwFmf7SijFTlYO5Hegm/kqHGD/bFesqq7nSBZBOhBEQqLFgDF/jacMeG9lnrAkIXUSSznTTkf4RpUAQN+mOaX5HNRR0x/HdXJjur/anTU/3AJ5jvh8baJ/DED/auSZGUf3q7H/+OA2bh+XEVc7TBG6UFLQREiacj/nlile1vCZILZg+ZRo+AtHxxDyZPhXixg2b7WZupUdwtVNRHgFGQoA0gTU3NrmN592FmdzmZqElu+aZ9t1UCfKY5bRy8sOT2v4Sur++e1oSJiLCW5+e2n3SMO3fCwT/APC1iDAOp19xgL5eL34j+cuy1ouhPTyTqtilFbyU8T+/VsORsdsMeGdnHYRSUwZ1OYjcGGaNJtHhHTbmbav9qmVpicvk1VzzYyLjxbk8wByne2M/n+2OczhKqxRPqJ4VUAndjsPiB5YNGPyJBnHuI0qCtl6B7ys/hq1fzRPLkPxkxG17FcGell1TQGLeNjsBcbkkCwIvM3sNsYnsVwGjUrNqZ2KqSGQKKYMWHi8TCREiD0sZx9W4ISRU0MZCro+bUBbPEXAYyQImPDjrxQo48k9mBrka+vwqNIj2qiW3mNLe65xa/C2Ihhr5QagXpz1GdrzythsambCjwJsbGJMFQJKkcix2toAvMmDvmm+gOX1Z0yNwXIDQWkbCBBJtjaqMxfU4dUAGmNogGmojygwOX47zgDO8PzTMRTRbrJY1FXxCYB0PJm02C+Gd8aM1a6og0q1TUA3sgaeu9ifLmNsRy1Sv3g7wLp+lpCwfAxg3JENpAAHUzhAI04JV7vxhRWgwy1TpBBlbMxJ2GKxkcyswO8mBqL09upl5jcYcpVzkTpUkwNPhiZafpSJWLee8jBmXzFclldUACEggG7SwRbE/RUEyZEgYGBjsxwGvWZdSKqxdddO4JAkENNgJ9MA0exOhjS+fWmwmBUUqvtXDXYidNp9+NpSq5qbqg2i68lIM3HMKRvubiBKTthUqL3BRyjhKxIUKwPsamhjAUAEzywugEHyChRpKKukVzaCFLMuwimWZwbchuOQONJkuAPoBUsoIEBwC0EDkQQo3tAOBeDZDL6A5Jaq6g6yZYgwdIZoiD/2+7DShxsUwQ7Bp2UliwixvBB5bGxOKS+kkeF8VahRQMieFObaDAG2mH2Fpn88Wv2zgr8yhGjvCRVJ0qbeIBPCb84thJVzQplw1WuVqVGXvHHzNB6JkGlTYGaZPhFzsN8UB6gQKndqxKMlQVHRlRwCqQAKmorE22IJiPDkst/4VrRqKPaSoVDCgLgEDvDJBuGjRcRpuPrY43aFgGLUoiSfneQmfoQPjvhDUr02cGu2gb0wms0yu0LqBcuGpklvZ0++6WtxLUrM+YISmoYghA+ogFVChfE52km+oNbbClkpWXCGzov47xGpxF6Sd2yFSxprOoOWgEEkCGAUESIuZiRK6l2afcqQqyGdoRFg+Il36QRPXFH/UjNPyXIloAUvUYyOcKikRuSbz12wtzuXzNSfllbTT1WDElif+3cg9WHOZJvjlcXLmfZ2KShxHob1eO5LJzob5TVCkqVXTRUkWDEnU9jNrW87L85neJcTBTxCmi6tMCjRgwVmbEmQRqJtfCuk+WpuCq62U+1VKsm0eGko8UHbWSL7HB/Ge0VESrUXZ0PjVmcDWb6mDHcnmRzG2KSroiU0+wOh2TpogavnaFImdKJ8+SAdz3VlGOU+BZVoAq5isx5UaA0wL71GBFvLkcZvPdpm1EpSpJ7hPqeeBW7V5g/vI90j8jjTxzZnvE3VHsU5EjI1gIkPWqRbrFNQBbqcL8/wEUl1GhSYaoMVmLbSIWZiBvGEuXzmddgAxQtphpPMWuD0wfxTKZhawomSxA1WMaiPa6XBBt1xOrvsq1q3QHX4iiTpo0E94Ln4a2P5Ylw9q+ZMJrNMHxMF8A6AL7IPvx3Idm6dOoO9BqxFrhTt4RF5uP6401CsCwVVakJgABdJsCZJNrEbDpjpUEjkeSzRZF0y1JFpUXWSZLVVNRnaPFKjpABMbneLEUmzWuU1UmuC1NWgEmQDptBCizSRqBidqOz5ellAgYMrypX5t2LEBQSGEkXnSTblh1S4mF7xlqVatMKTq8KspJhm0D96oveORMb4nahpFeUzeZamXbO1VXSSG1pJKzLnUtkkRfT7wSMW1s7WTXGZrsUSfnbBm0mRThYqw2lYU8zc2wnr5yrVrxTWo1OFNRgQXFNu7qurPTP0Q4sWOwiDMtE4g47pKX001tUY1pLt3aluhJHeQNNiga03zbkUivifEc0kIleoWJCgnQGYmCoKtpjVIEgEAEndWieW4pXVAr5p2qM0jxp4kNR0GksgU+xaTqJO0YpyedZoatSrU6TIANA1URDAWBWBDktGlpNQEnwAYJy1XvEg66RGoEsgFN3Z1aFRz3TAgDYSGgqN5LkPgjWz+aYiK9an4TE925cwGXSgElzOkXjnuII6ZvNGNWcqAiBI0jkvICZkk8z0G4x5+KltWgi5NTp4yzMBqUXBdjcGxAtbBrcDD0nGkNIk+LURfdT02Mxzxak0TRUa2aZ9Bzro0HVqamCt5ggiSxUqSNlBvGL27Hms4qVqz1lAtr0mQIMalF0kkwIHXCviOWoHNkmmz6Qmo2JqVBB1Em0RE+47Wxo6nazLU0kVaaiPZJh5vIK7zYj4HGqfBPsuoZJEGmmdLEeyxNpHI+lv54GznAw5EKS30iFQCRE3Nz6mIwhy/bmsXZu6+aYHSywDc+0wJvHiPvw5yXG6dcQaldWWJOloPoCJ9PxwPkSoT5iiFfuwz1NIp6qdOoCgYOhpjRTGlVJUS8CGI2kzLiOUrIrvUUMoJAJqFhRVh4u6mCJJBBgFQDEDGYFaoGbVUCyQNIJAG5iQQx8RLb3kmN8UtxGoFVSWsIljqWxN1BtEczOM0qRXfRdmOLuhAWo3h1MId9QgEKVYGFMar9CeuESGnXqxVaqrMUQOrKxQ6hZjUMaQp0yCIjbBueyhZdKvFhzkTHWb+/Co8GqDpE3v5fiLjA1Y1wTzK06SNTJd8wzHQ5fTSFMgaKttU6onT/THquUosNes6GdggLTV+b1NrqIFIVWaFAuYjeJxYvCABdthJtH44MytMIfDt6jy9+JWOitmVPkHcFdBNIaSPm1FzqDFSwLBDqtMkT5AY5T7K0wUNYjxGSPGq6SsKoszsTaWBAEXHPB9TNGYYsfexEdCL4u+S1a1MMtRTqBhW9okMFAudoBM8tMbkTSiiHYFlexdIOSUQwXiZqBpcENcq2kKdyFnSdiLnZvswlN1Crl7RMmafiIkeDxM/LSCDfliqnk6gBJZdGnVIaodQ0hlkBZWQQQGg77crsvwbWgZXN5MajBP1RYgN5E7bxi6f0mjmUpaHC0dJJYhjToikkqRChl8Z6Rr98YYnI1NTishEOQJVVADR4l0coi973O5wBVyNSl4DUIuQqrUY+wCSLWBETBjkROOcR4dWAYg6mBOuHZjMxBgWgiJYjbnbELGk7NHNtUHUOGoCWV113gme7uQVBWIYnb4Y9xLIoVDHuhFwI0s9hudUNbTeBztgWlwPMToBtsTOkjxECRJ3gx/2npil8i5LLqY6SBAckEkM8AxtCMbwLRvbF8kUOaEhQtLUbL4tJEkm93kzBkQR7xh1lcjTqsFU1qjIA7amWklQhoIhDrYlWYm5KlYtJGMplkqFu7DwRpMhnKkM60/DaZBbnGx6g4k61Ka95rkagwhyCZ0nUAwF4qC+/lacJpjXBpq+YGX0EroTUdWmmslhEFrlQSQo1AAmCdQO1NThxYsxNNGqEgVA1NdYeWMrJElWAm8ELaQMZfi+XqBHXWo3F2ePD3uq2kk6e7qExa1pkYEyfCq6MSdCvsWkkXYouwM3X4WwlAdm1z/GKNBEWrITYXJcAagdbMrM4vaQATO+LMtxyhAelpCkGQLNBWBpYEMdyYIt57YwGco19QNSoWZgwIuQAAhAYmxMVJtI/kPJpkEE7RpB5GxBjlE/hh6E2bTiPd3C0zpdgVYiILGGGtRMgXEnkNoxWpcQSahbWTBqEgySY1CBeQbyJ90lDRYtEOY5Sxgeux5fDEsxTnwzM+18ekHaOWCuBoc/LangBAWNxpWQWW5ZwJe49b88W6qdTxpBKAA+EzMjrBkmBAW+M44cHdv4r+Ykxz5Y5Qr1AQNZA5eI25j42/DFIlo0mdgggIyFQAAIE2vMgEe+Pf1PKfD1rIBCiIMEibiNm2Nr+7CZeNO8CoNYvuSTtuJti79rk+0GPTn+eHYqE9LMFmhgGNvEZm5HQxhu2TTU6gRpCx1v75x3HsJGiF+c8Igee+J8NIqGGAj3eU49j2M2NF7jx6YEf+cCZhNLgDYn9cdx7CiXImUET7/5YhUXpaCIgkc/6Tj2PY19mS6CMlnGJVTcFyDJJJ1WJJJ3IJHnOG709IYKSqwJANiDJiOQtsIGPY9gY0TWiL3JnTMsSLSRYnqT64qzmYdKbtqZriAxkDYQB0x7HsNCO5hQSjc53k9JB94O07ThZXpaXjUx1+0Zu2zXje+PY9gAXUK7SfEwuRYkfliQzLGAWaGgESYsIFpibD0x7HsIC3iBaoAS7ApGkgwRp2gjb2jcXucJ860UUgm0N7Tbtcnfrf33x7HsMC8Z1zQRyxJDBRJJt0vtjtGqW1EmZ0/CdVhHuxzHsBI44Mo0D/EAT+IwUtBdQtsPPHsexI0LavEiBVGlYS4seZ53/KMB5jNsHgHp77mMex7DQydA6lViBJifjOCa9ALTRhMsL3P/AJx7HsAk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9222" name="Picture 6" descr="http://www.teara.govt.nz/files/di-13511-enz.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32793" y="1603408"/>
            <a:ext cx="3810000" cy="45148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8258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764704"/>
            <a:ext cx="7393156" cy="5544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4862" y="764704"/>
            <a:ext cx="7411902" cy="555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61365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BEWARE THE AUSTRALIAN RAINBOW SKINK </a:t>
            </a:r>
            <a:endParaRPr lang="en-NZ" dirty="0"/>
          </a:p>
        </p:txBody>
      </p:sp>
      <p:sp>
        <p:nvSpPr>
          <p:cNvPr id="3" name="Content Placeholder 2"/>
          <p:cNvSpPr>
            <a:spLocks noGrp="1"/>
          </p:cNvSpPr>
          <p:nvPr>
            <p:ph idx="1"/>
          </p:nvPr>
        </p:nvSpPr>
        <p:spPr/>
        <p:txBody>
          <a:bodyPr/>
          <a:lstStyle/>
          <a:p>
            <a:endParaRPr lang="en-NZ" dirty="0"/>
          </a:p>
        </p:txBody>
      </p:sp>
      <p:sp>
        <p:nvSpPr>
          <p:cNvPr id="4" name="Text Placeholder 3"/>
          <p:cNvSpPr>
            <a:spLocks noGrp="1"/>
          </p:cNvSpPr>
          <p:nvPr>
            <p:ph type="body" sz="half" idx="2"/>
          </p:nvPr>
        </p:nvSpPr>
        <p:spPr>
          <a:xfrm>
            <a:off x="457200" y="2492897"/>
            <a:ext cx="3008313" cy="2088232"/>
          </a:xfrm>
        </p:spPr>
        <p:txBody>
          <a:bodyPr/>
          <a:lstStyle/>
          <a:p>
            <a:r>
              <a:rPr lang="en-NZ" dirty="0" smtClean="0"/>
              <a:t>BREEDS FOUR TIMES AS FAST AND IS AGGRESSIVELY TERRITORIAL </a:t>
            </a:r>
          </a:p>
          <a:p>
            <a:endParaRPr lang="en-NZ" dirty="0"/>
          </a:p>
          <a:p>
            <a:r>
              <a:rPr lang="en-NZ" dirty="0" smtClean="0"/>
              <a:t>VERY AUSSIE !!! </a:t>
            </a:r>
          </a:p>
          <a:p>
            <a:endParaRPr lang="en-NZ" dirty="0" smtClean="0"/>
          </a:p>
          <a:p>
            <a:r>
              <a:rPr lang="en-NZ" dirty="0" smtClean="0"/>
              <a:t>CAME INTO NZ THROUGH AUCKLAND AND HAS BEEN FOUND AS FAR SOUTH AS FOXTON BEACH</a:t>
            </a:r>
          </a:p>
          <a:p>
            <a:endParaRPr lang="en-NZ" dirty="0"/>
          </a:p>
          <a:p>
            <a:endParaRPr lang="en-NZ" dirty="0" smtClean="0"/>
          </a:p>
          <a:p>
            <a:endParaRPr lang="en-NZ"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23928" y="1628800"/>
            <a:ext cx="4621604" cy="18722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27723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PEST CONTROL</a:t>
            </a:r>
            <a:endParaRPr lang="en-NZ" dirty="0"/>
          </a:p>
        </p:txBody>
      </p:sp>
      <p:sp>
        <p:nvSpPr>
          <p:cNvPr id="4" name="Text Placeholder 3"/>
          <p:cNvSpPr>
            <a:spLocks noGrp="1"/>
          </p:cNvSpPr>
          <p:nvPr>
            <p:ph type="body" sz="half" idx="2"/>
          </p:nvPr>
        </p:nvSpPr>
        <p:spPr/>
        <p:txBody>
          <a:bodyPr/>
          <a:lstStyle/>
          <a:p>
            <a:r>
              <a:rPr lang="en-NZ" dirty="0" smtClean="0"/>
              <a:t>To report vermin, wasp or bees nests in any Porirua City public place, call Council’s Customer Services Centre on 04 237 5089.</a:t>
            </a:r>
          </a:p>
          <a:p>
            <a:r>
              <a:rPr lang="en-NZ" dirty="0" smtClean="0"/>
              <a:t>For </a:t>
            </a:r>
            <a:r>
              <a:rPr lang="en-NZ" dirty="0"/>
              <a:t>Greater Wellington Regional Council controlled land, call their free phone on 0800 496 734 or visit their website.</a:t>
            </a:r>
          </a:p>
          <a:p>
            <a:r>
              <a:rPr lang="en-NZ" dirty="0"/>
              <a:t>For Department of Conservation land, visit the Department of Conservation website from the link below</a:t>
            </a:r>
            <a:r>
              <a:rPr lang="en-NZ" dirty="0" smtClean="0"/>
              <a:t>.</a:t>
            </a:r>
          </a:p>
          <a:p>
            <a:r>
              <a:rPr lang="en-NZ" dirty="0" smtClean="0"/>
              <a:t>3 MILLION DOLLARS IS INVESTED EACH YEAR TO RESEARCH NEW WAYS TO GET RID OF PESTS ,,,</a:t>
            </a:r>
          </a:p>
          <a:p>
            <a:r>
              <a:rPr lang="en-NZ" dirty="0" smtClean="0"/>
              <a:t>PAPP  Tunnels … SODIUM NITRITE feeding …. NOT RATS !! </a:t>
            </a:r>
          </a:p>
          <a:p>
            <a:r>
              <a:rPr lang="en-NZ" dirty="0" smtClean="0"/>
              <a:t>FERAL CAT TRAPPING </a:t>
            </a:r>
            <a:endParaRPr lang="en-NZ" dirty="0"/>
          </a:p>
          <a:p>
            <a:endParaRPr lang="en-NZ" dirty="0"/>
          </a:p>
        </p:txBody>
      </p:sp>
      <p:pic>
        <p:nvPicPr>
          <p:cNvPr id="3072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67944" y="836712"/>
            <a:ext cx="4305300" cy="19034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23" name="Picture 3" descr="C:\Users\jacqui\Pictures\black ra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17313" y="3284984"/>
            <a:ext cx="4117313" cy="26082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776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7904" y="404664"/>
            <a:ext cx="4572000" cy="5632311"/>
          </a:xfrm>
          <a:prstGeom prst="rect">
            <a:avLst/>
          </a:prstGeom>
        </p:spPr>
        <p:txBody>
          <a:bodyPr>
            <a:spAutoFit/>
          </a:bodyPr>
          <a:lstStyle/>
          <a:p>
            <a:r>
              <a:rPr lang="en-NZ" dirty="0" smtClean="0"/>
              <a:t>PREDATOR </a:t>
            </a:r>
            <a:r>
              <a:rPr lang="en-NZ" dirty="0"/>
              <a:t>TRAPS</a:t>
            </a:r>
          </a:p>
          <a:p>
            <a:r>
              <a:rPr lang="en-NZ" dirty="0"/>
              <a:t>Doc series trapping </a:t>
            </a:r>
            <a:r>
              <a:rPr lang="en-NZ" dirty="0" smtClean="0"/>
              <a:t>systems</a:t>
            </a:r>
          </a:p>
          <a:p>
            <a:r>
              <a:rPr lang="en-NZ" dirty="0" smtClean="0"/>
              <a:t>Double-set </a:t>
            </a:r>
            <a:r>
              <a:rPr lang="en-NZ" dirty="0"/>
              <a:t>box with Doc 150 traps $68.40*</a:t>
            </a:r>
          </a:p>
          <a:p>
            <a:r>
              <a:rPr lang="en-NZ" dirty="0" smtClean="0"/>
              <a:t>Single-set </a:t>
            </a:r>
            <a:r>
              <a:rPr lang="en-NZ" dirty="0"/>
              <a:t>box with Doc 150 trap $41.25*</a:t>
            </a:r>
          </a:p>
          <a:p>
            <a:r>
              <a:rPr lang="en-NZ" dirty="0" smtClean="0"/>
              <a:t>Single-set </a:t>
            </a:r>
            <a:r>
              <a:rPr lang="en-NZ" dirty="0"/>
              <a:t>box with Doc 200 trap $45.70*</a:t>
            </a:r>
          </a:p>
          <a:p>
            <a:r>
              <a:rPr lang="en-NZ" dirty="0"/>
              <a:t>Double-set box with Doc 200 traps $75.80*</a:t>
            </a:r>
          </a:p>
          <a:p>
            <a:r>
              <a:rPr lang="en-NZ" dirty="0" smtClean="0"/>
              <a:t>Single-set </a:t>
            </a:r>
            <a:r>
              <a:rPr lang="en-NZ" dirty="0"/>
              <a:t>box with Doc 250 trap $62.70*</a:t>
            </a:r>
          </a:p>
          <a:p>
            <a:r>
              <a:rPr lang="en-NZ" dirty="0" smtClean="0"/>
              <a:t>The </a:t>
            </a:r>
            <a:r>
              <a:rPr lang="en-NZ" dirty="0"/>
              <a:t>Doc 150, Doc 200 and Doc 250 have passed draft NAWAC (National Animal Welfare </a:t>
            </a:r>
            <a:r>
              <a:rPr lang="en-NZ" dirty="0" smtClean="0"/>
              <a:t>Advisory Committee</a:t>
            </a:r>
            <a:r>
              <a:rPr lang="en-NZ" dirty="0"/>
              <a:t>) guidelines as humane kill traps for the pests listed for each trap.</a:t>
            </a:r>
          </a:p>
          <a:p>
            <a:r>
              <a:rPr lang="en-NZ" dirty="0"/>
              <a:t>All of the trap boxes are constructed using H4 timber, galvanized weld mesh, galvanized nails,</a:t>
            </a:r>
          </a:p>
          <a:p>
            <a:r>
              <a:rPr lang="en-NZ" dirty="0"/>
              <a:t>stainless steel staples and screws.</a:t>
            </a:r>
          </a:p>
          <a:p>
            <a:r>
              <a:rPr lang="en-NZ" dirty="0"/>
              <a:t>A| 111 Hutt Park Road, Seaview, Lower Hutt.</a:t>
            </a:r>
          </a:p>
          <a:p>
            <a:r>
              <a:rPr lang="en-NZ" dirty="0"/>
              <a:t>Haines Pallet Co. Ltd.</a:t>
            </a:r>
          </a:p>
          <a:p>
            <a:r>
              <a:rPr lang="en-NZ" dirty="0"/>
              <a:t>T| 04 568 6898 F| 04 5686480</a:t>
            </a:r>
          </a:p>
          <a:p>
            <a:r>
              <a:rPr lang="en-NZ" dirty="0" smtClean="0"/>
              <a:t>Setting </a:t>
            </a:r>
            <a:r>
              <a:rPr lang="en-NZ" dirty="0"/>
              <a:t>tool ($25.00 +gst) and “Weka length” boxes available on request.</a:t>
            </a:r>
          </a:p>
          <a:p>
            <a:r>
              <a:rPr lang="en-NZ" dirty="0"/>
              <a:t>* theses prices do not include gst &amp; handling</a:t>
            </a:r>
          </a:p>
        </p:txBody>
      </p:sp>
      <p:pic>
        <p:nvPicPr>
          <p:cNvPr id="35842" name="Picture 2" descr="C:\Users\jacqui\Pictures\rat-trap-22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6297" y="2276872"/>
            <a:ext cx="3136107" cy="21657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93462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6444208" y="273050"/>
            <a:ext cx="2242592" cy="5853113"/>
          </a:xfrm>
        </p:spPr>
        <p:txBody>
          <a:bodyPr>
            <a:normAutofit/>
          </a:bodyPr>
          <a:lstStyle/>
          <a:p>
            <a:endParaRPr lang="en-NZ" dirty="0"/>
          </a:p>
        </p:txBody>
      </p:sp>
      <p:sp>
        <p:nvSpPr>
          <p:cNvPr id="4" name="Text Placeholder 3"/>
          <p:cNvSpPr>
            <a:spLocks noGrp="1"/>
          </p:cNvSpPr>
          <p:nvPr>
            <p:ph type="body" sz="half" idx="2"/>
          </p:nvPr>
        </p:nvSpPr>
        <p:spPr/>
        <p:txBody>
          <a:bodyPr/>
          <a:lstStyle/>
          <a:p>
            <a:endParaRPr lang="en-NZ"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052736"/>
            <a:ext cx="5400600" cy="49376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54481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4" name="Text Placeholder 3"/>
          <p:cNvSpPr>
            <a:spLocks noGrp="1"/>
          </p:cNvSpPr>
          <p:nvPr>
            <p:ph type="body" sz="half" idx="2"/>
          </p:nvPr>
        </p:nvSpPr>
        <p:spPr/>
        <p:txBody>
          <a:bodyPr/>
          <a:lstStyle/>
          <a:p>
            <a:r>
              <a:rPr lang="en-NZ" dirty="0" smtClean="0"/>
              <a:t> </a:t>
            </a:r>
          </a:p>
          <a:p>
            <a:endParaRPr lang="en-NZ" b="1" dirty="0"/>
          </a:p>
          <a:p>
            <a:endParaRPr lang="en-NZ" b="1" dirty="0" smtClean="0"/>
          </a:p>
          <a:p>
            <a:r>
              <a:rPr lang="en-NZ" b="1" dirty="0" smtClean="0"/>
              <a:t>LATEST TUI ADVERTISEMENT ON HUTT MOTORWAY </a:t>
            </a:r>
          </a:p>
          <a:p>
            <a:endParaRPr lang="en-NZ" b="1" dirty="0"/>
          </a:p>
          <a:p>
            <a:r>
              <a:rPr lang="en-NZ" b="1" dirty="0" smtClean="0"/>
              <a:t>SHHH I WANT TO HEAR WHAT GARETH MORGAN IS SAYING </a:t>
            </a:r>
          </a:p>
          <a:p>
            <a:endParaRPr lang="en-NZ" b="1" dirty="0"/>
          </a:p>
          <a:p>
            <a:r>
              <a:rPr lang="en-NZ" b="1" dirty="0" smtClean="0"/>
              <a:t>YEAH RIGHT !!</a:t>
            </a:r>
          </a:p>
          <a:p>
            <a:endParaRPr lang="en-NZ" b="1" dirty="0"/>
          </a:p>
          <a:p>
            <a:r>
              <a:rPr lang="en-NZ" b="1" dirty="0" smtClean="0"/>
              <a:t>A BIRD A DAY KEEPS THE CAT AWAY….</a:t>
            </a:r>
          </a:p>
          <a:p>
            <a:endParaRPr lang="en-NZ" b="1" dirty="0"/>
          </a:p>
          <a:p>
            <a:endParaRPr lang="en-NZ"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575050" y="1281661"/>
            <a:ext cx="5111750" cy="3835891"/>
          </a:xfrm>
        </p:spPr>
      </p:pic>
    </p:spTree>
    <p:extLst>
      <p:ext uri="{BB962C8B-B14F-4D97-AF65-F5344CB8AC3E}">
        <p14:creationId xmlns:p14="http://schemas.microsoft.com/office/powerpoint/2010/main" xmlns="" val="3704039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POSSUM CONTROL </a:t>
            </a:r>
            <a:endParaRPr lang="en-NZ" dirty="0"/>
          </a:p>
        </p:txBody>
      </p:sp>
      <p:sp>
        <p:nvSpPr>
          <p:cNvPr id="3" name="Content Placeholder 2"/>
          <p:cNvSpPr>
            <a:spLocks noGrp="1"/>
          </p:cNvSpPr>
          <p:nvPr>
            <p:ph idx="1"/>
          </p:nvPr>
        </p:nvSpPr>
        <p:spPr/>
        <p:txBody>
          <a:bodyPr/>
          <a:lstStyle/>
          <a:p>
            <a:endParaRPr lang="en-NZ" dirty="0"/>
          </a:p>
        </p:txBody>
      </p:sp>
      <p:sp>
        <p:nvSpPr>
          <p:cNvPr id="4" name="Text Placeholder 3"/>
          <p:cNvSpPr>
            <a:spLocks noGrp="1"/>
          </p:cNvSpPr>
          <p:nvPr>
            <p:ph type="body" sz="half" idx="2"/>
          </p:nvPr>
        </p:nvSpPr>
        <p:spPr/>
        <p:txBody>
          <a:bodyPr/>
          <a:lstStyle/>
          <a:p>
            <a:r>
              <a:rPr lang="en-NZ" dirty="0" smtClean="0"/>
              <a:t>There </a:t>
            </a:r>
            <a:r>
              <a:rPr lang="en-NZ" dirty="0"/>
              <a:t>are approximately 70-80 million possums in New Zealand, and they devour nearly 8 million tonnes of vegetation annually. </a:t>
            </a:r>
            <a:endParaRPr lang="en-NZ" dirty="0" smtClean="0"/>
          </a:p>
          <a:p>
            <a:r>
              <a:rPr lang="en-NZ" dirty="0" smtClean="0"/>
              <a:t>1080 drops  in remote area  that are </a:t>
            </a:r>
            <a:r>
              <a:rPr lang="en-NZ" dirty="0" err="1" smtClean="0"/>
              <a:t>carefullly</a:t>
            </a:r>
            <a:r>
              <a:rPr lang="en-NZ" dirty="0" smtClean="0"/>
              <a:t> monitored  are the only way we have at present to limit the spread .  </a:t>
            </a:r>
          </a:p>
          <a:p>
            <a:r>
              <a:rPr lang="en-NZ" dirty="0" err="1" smtClean="0"/>
              <a:t>Possus</a:t>
            </a:r>
            <a:r>
              <a:rPr lang="en-NZ" dirty="0" smtClean="0"/>
              <a:t> can kill a full grown rata </a:t>
            </a:r>
            <a:r>
              <a:rPr lang="en-NZ" dirty="0" err="1" smtClean="0"/>
              <a:t>tre</a:t>
            </a:r>
            <a:r>
              <a:rPr lang="en-NZ" dirty="0" smtClean="0"/>
              <a:t> in three years </a:t>
            </a:r>
            <a:endParaRPr lang="en-NZ" dirty="0"/>
          </a:p>
        </p:txBody>
      </p:sp>
      <p:pic>
        <p:nvPicPr>
          <p:cNvPr id="34818" name="Picture 2" descr="C:\Users\jacqui\Pictures\possum damage fore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79912" y="1700808"/>
            <a:ext cx="4778641" cy="4104456"/>
          </a:xfrm>
          <a:prstGeom prst="rect">
            <a:avLst/>
          </a:prstGeom>
          <a:noFill/>
          <a:extLst>
            <a:ext uri="{909E8E84-426E-40DD-AFC4-6F175D3DCCD1}">
              <a14:hiddenFill xmlns:a14="http://schemas.microsoft.com/office/drawing/2010/main" xmlns="">
                <a:solidFill>
                  <a:srgbClr val="FFFFFF"/>
                </a:solidFill>
              </a14:hiddenFill>
            </a:ext>
          </a:extLst>
        </p:spPr>
      </p:pic>
      <p:pic>
        <p:nvPicPr>
          <p:cNvPr id="12290" name="Picture 2" descr="http://www.teara.govt.nz/files/p-13711-do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96053" y="1916832"/>
            <a:ext cx="4762500" cy="31718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75317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CURRENT CHALLENGES</a:t>
            </a:r>
            <a:endParaRPr lang="en-NZ" dirty="0"/>
          </a:p>
        </p:txBody>
      </p:sp>
      <p:sp>
        <p:nvSpPr>
          <p:cNvPr id="4" name="Text Placeholder 3"/>
          <p:cNvSpPr>
            <a:spLocks noGrp="1"/>
          </p:cNvSpPr>
          <p:nvPr>
            <p:ph type="body" sz="half" idx="2"/>
          </p:nvPr>
        </p:nvSpPr>
        <p:spPr/>
        <p:txBody>
          <a:bodyPr/>
          <a:lstStyle/>
          <a:p>
            <a:endParaRPr lang="en-NZ" dirty="0" smtClean="0"/>
          </a:p>
          <a:p>
            <a:r>
              <a:rPr lang="en-NZ" dirty="0" smtClean="0"/>
              <a:t> Land development practices allowable by current RMA </a:t>
            </a:r>
          </a:p>
          <a:p>
            <a:endParaRPr lang="en-NZ" dirty="0"/>
          </a:p>
          <a:p>
            <a:r>
              <a:rPr lang="en-NZ" dirty="0" smtClean="0"/>
              <a:t>Where are the Riparian Strips ?</a:t>
            </a:r>
          </a:p>
          <a:p>
            <a:r>
              <a:rPr lang="en-NZ" dirty="0" smtClean="0"/>
              <a:t>Where is the dust control and sedimentation limiting  factors ?</a:t>
            </a:r>
          </a:p>
          <a:p>
            <a:r>
              <a:rPr lang="en-NZ" dirty="0" smtClean="0"/>
              <a:t>What is being planted to replace what has been lost ? </a:t>
            </a:r>
          </a:p>
          <a:p>
            <a:r>
              <a:rPr lang="en-NZ" dirty="0" smtClean="0"/>
              <a:t>Who pays ? </a:t>
            </a:r>
          </a:p>
          <a:p>
            <a:r>
              <a:rPr lang="en-NZ" dirty="0" smtClean="0"/>
              <a:t>Who does it ?  </a:t>
            </a:r>
          </a:p>
          <a:p>
            <a:endParaRPr lang="en-NZ" dirty="0"/>
          </a:p>
        </p:txBody>
      </p:sp>
      <p:pic>
        <p:nvPicPr>
          <p:cNvPr id="28674" name="Picture 2" descr="C:\Users\jacqui\Pictures\2014-03-18 2013~2014\2013~2014 299.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5050" y="1282700"/>
            <a:ext cx="5111750" cy="38338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267435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BIRD CORRIDORS ACROSS FARMLAND ???</a:t>
            </a:r>
            <a:endParaRPr lang="en-NZ" dirty="0"/>
          </a:p>
        </p:txBody>
      </p:sp>
      <p:sp>
        <p:nvSpPr>
          <p:cNvPr id="4" name="Text Placeholder 3"/>
          <p:cNvSpPr>
            <a:spLocks noGrp="1"/>
          </p:cNvSpPr>
          <p:nvPr>
            <p:ph type="body" sz="half" idx="2"/>
          </p:nvPr>
        </p:nvSpPr>
        <p:spPr/>
        <p:txBody>
          <a:bodyPr/>
          <a:lstStyle/>
          <a:p>
            <a:r>
              <a:rPr lang="en-NZ" dirty="0"/>
              <a:t> </a:t>
            </a:r>
            <a:r>
              <a:rPr lang="en-NZ" dirty="0" smtClean="0"/>
              <a:t>This is a view from the  Pac n’Save carpark across Keneperu Stream estuary area. </a:t>
            </a:r>
          </a:p>
          <a:p>
            <a:r>
              <a:rPr lang="en-NZ" dirty="0" smtClean="0"/>
              <a:t>Taken in November j just before Bull dozing  and realignment ….</a:t>
            </a:r>
          </a:p>
          <a:p>
            <a:endParaRPr lang="en-NZ" dirty="0"/>
          </a:p>
        </p:txBody>
      </p:sp>
      <p:pic>
        <p:nvPicPr>
          <p:cNvPr id="27650" name="Picture 2" descr="C:\Users\jacqui\Pictures\2014-03-18 2013~2014\2013~2014 214.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5050" y="1282700"/>
            <a:ext cx="5111750" cy="38338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517292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AIDING REGENERATION</a:t>
            </a:r>
            <a:endParaRPr lang="en-NZ"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575050" y="1282700"/>
            <a:ext cx="5111750" cy="3833812"/>
          </a:xfrm>
        </p:spPr>
      </p:pic>
      <p:sp>
        <p:nvSpPr>
          <p:cNvPr id="4" name="Text Placeholder 3"/>
          <p:cNvSpPr>
            <a:spLocks noGrp="1"/>
          </p:cNvSpPr>
          <p:nvPr>
            <p:ph type="body" sz="half" idx="2"/>
          </p:nvPr>
        </p:nvSpPr>
        <p:spPr/>
        <p:txBody>
          <a:bodyPr/>
          <a:lstStyle/>
          <a:p>
            <a:endParaRPr lang="en-NZ" dirty="0" smtClean="0"/>
          </a:p>
          <a:p>
            <a:endParaRPr lang="en-NZ" dirty="0"/>
          </a:p>
          <a:p>
            <a:r>
              <a:rPr lang="en-NZ" dirty="0" smtClean="0"/>
              <a:t>This is the  North Eastern area of Baxter’s Knob  </a:t>
            </a:r>
          </a:p>
          <a:p>
            <a:r>
              <a:rPr lang="en-NZ" dirty="0" smtClean="0"/>
              <a:t>Soon to be bull dozed into areas of habitable flat squares </a:t>
            </a:r>
          </a:p>
          <a:p>
            <a:endParaRPr lang="en-NZ" dirty="0" smtClean="0"/>
          </a:p>
          <a:p>
            <a:r>
              <a:rPr lang="en-NZ" dirty="0"/>
              <a:t>. Kohekohe was probably the dominant vegetation cover on </a:t>
            </a:r>
            <a:r>
              <a:rPr lang="en-NZ" dirty="0">
                <a:hlinkClick r:id="rId3" tooltip="Kapiti Island"/>
              </a:rPr>
              <a:t>Kapiti Island</a:t>
            </a:r>
            <a:r>
              <a:rPr lang="en-NZ" dirty="0"/>
              <a:t> before it was cleared in the early 19th century for cultivation and farming. The kohekohe forest on Kapiti is recovering after possums were eradicated in 1986.</a:t>
            </a:r>
          </a:p>
          <a:p>
            <a:endParaRPr lang="en-NZ" dirty="0"/>
          </a:p>
        </p:txBody>
      </p:sp>
    </p:spTree>
    <p:extLst>
      <p:ext uri="{BB962C8B-B14F-4D97-AF65-F5344CB8AC3E}">
        <p14:creationId xmlns:p14="http://schemas.microsoft.com/office/powerpoint/2010/main" xmlns="" val="22986710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BIRD CORRIDORS</a:t>
            </a:r>
            <a:endParaRPr lang="en-NZ" dirty="0"/>
          </a:p>
        </p:txBody>
      </p:sp>
      <p:sp>
        <p:nvSpPr>
          <p:cNvPr id="4" name="Text Placeholder 3"/>
          <p:cNvSpPr>
            <a:spLocks noGrp="1"/>
          </p:cNvSpPr>
          <p:nvPr>
            <p:ph type="body" sz="half" idx="2"/>
          </p:nvPr>
        </p:nvSpPr>
        <p:spPr/>
        <p:txBody>
          <a:bodyPr/>
          <a:lstStyle/>
          <a:p>
            <a:r>
              <a:rPr lang="en-NZ" b="1" dirty="0"/>
              <a:t>Story Source:</a:t>
            </a:r>
            <a:endParaRPr lang="en-NZ" dirty="0"/>
          </a:p>
          <a:p>
            <a:r>
              <a:rPr lang="en-NZ" dirty="0"/>
              <a:t>The above story is based on </a:t>
            </a:r>
            <a:r>
              <a:rPr lang="en-NZ" u="sng" dirty="0">
                <a:hlinkClick r:id="rId2"/>
              </a:rPr>
              <a:t>materials</a:t>
            </a:r>
            <a:r>
              <a:rPr lang="en-NZ" dirty="0"/>
              <a:t> provided by </a:t>
            </a:r>
            <a:r>
              <a:rPr lang="en-NZ" b="1" u="sng" dirty="0">
                <a:hlinkClick r:id="rId3"/>
              </a:rPr>
              <a:t>Cornell University</a:t>
            </a:r>
            <a:r>
              <a:rPr lang="en-NZ" dirty="0"/>
              <a:t>. The original article was written by Joe Schwartz</a:t>
            </a:r>
          </a:p>
          <a:p>
            <a:r>
              <a:rPr lang="en-NZ" u="sng" dirty="0">
                <a:hlinkClick r:id="rId4"/>
              </a:rPr>
              <a:t>http://content.yardmap.org</a:t>
            </a:r>
            <a:r>
              <a:rPr lang="en-NZ" u="sng" dirty="0" smtClean="0">
                <a:hlinkClick r:id="rId4"/>
              </a:rPr>
              <a:t>/</a:t>
            </a:r>
            <a:endParaRPr lang="en-NZ" u="sng" dirty="0" smtClean="0"/>
          </a:p>
          <a:p>
            <a:endParaRPr lang="en-NZ" u="sng" dirty="0"/>
          </a:p>
          <a:p>
            <a:r>
              <a:rPr lang="en-NZ" u="sng" dirty="0">
                <a:hlinkClick r:id="rId5"/>
              </a:rPr>
              <a:t>http://</a:t>
            </a:r>
            <a:r>
              <a:rPr lang="en-NZ" u="sng" dirty="0" smtClean="0">
                <a:hlinkClick r:id="rId5"/>
              </a:rPr>
              <a:t>www.sciencedaily.com/releases/2014/05/140502130118.htm</a:t>
            </a:r>
            <a:endParaRPr lang="en-NZ" u="sng" dirty="0" smtClean="0"/>
          </a:p>
          <a:p>
            <a:endParaRPr lang="en-NZ" u="sng" dirty="0"/>
          </a:p>
          <a:p>
            <a:r>
              <a:rPr lang="en-NZ" u="sng" dirty="0" smtClean="0"/>
              <a:t>Google maps </a:t>
            </a:r>
            <a:r>
              <a:rPr lang="en-NZ" u="sng" dirty="0" err="1" smtClean="0"/>
              <a:t>heLP</a:t>
            </a:r>
            <a:r>
              <a:rPr lang="en-NZ" u="sng" dirty="0" smtClean="0"/>
              <a:t> TO ORGANISE PEOPLE INTO COLLATING DATA OF BIRD FRIENDLY GARDENS </a:t>
            </a:r>
          </a:p>
          <a:p>
            <a:r>
              <a:rPr lang="en-NZ" dirty="0">
                <a:solidFill>
                  <a:srgbClr val="070809"/>
                </a:solidFill>
                <a:latin typeface="Helvetica"/>
              </a:rPr>
              <a:t>Creating larger, connected patches of bird-friendly habitat is one goal of the new </a:t>
            </a:r>
            <a:r>
              <a:rPr lang="en-NZ" dirty="0" err="1">
                <a:solidFill>
                  <a:srgbClr val="070809"/>
                </a:solidFill>
                <a:latin typeface="Helvetica"/>
              </a:rPr>
              <a:t>YardMap</a:t>
            </a:r>
            <a:r>
              <a:rPr lang="en-NZ" dirty="0">
                <a:solidFill>
                  <a:srgbClr val="070809"/>
                </a:solidFill>
                <a:latin typeface="Helvetica"/>
              </a:rPr>
              <a:t> citizen-science project from the Cornell University Lab of Ornithology.</a:t>
            </a:r>
            <a:endParaRPr lang="en-NZ" dirty="0"/>
          </a:p>
        </p:txBody>
      </p:sp>
      <p:pic>
        <p:nvPicPr>
          <p:cNvPr id="24579" name="Picture 3"/>
          <p:cNvPicPr>
            <a:picLocks noGrp="1" noChangeAspect="1" noChangeArrowheads="1"/>
          </p:cNvPicPr>
          <p:nvPr>
            <p:ph idx="1"/>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69519" y="1700808"/>
            <a:ext cx="4170889" cy="3240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8889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9" y="161548"/>
            <a:ext cx="8640960" cy="6480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00470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jacqui\Pictures\tui-bellbird-22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3768" y="980728"/>
            <a:ext cx="4104456" cy="325779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tui-song-42.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4327525" y="3184525"/>
            <a:ext cx="487363" cy="487363"/>
          </a:xfrm>
          <a:prstGeom prst="rect">
            <a:avLst/>
          </a:prstGeom>
        </p:spPr>
      </p:pic>
      <p:pic>
        <p:nvPicPr>
          <p:cNvPr id="3" name="bellbird-56.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4327525" y="3184525"/>
            <a:ext cx="487363" cy="487363"/>
          </a:xfrm>
          <a:prstGeom prst="rect">
            <a:avLst/>
          </a:prstGeom>
        </p:spPr>
      </p:pic>
    </p:spTree>
    <p:extLst>
      <p:ext uri="{BB962C8B-B14F-4D97-AF65-F5344CB8AC3E}">
        <p14:creationId xmlns:p14="http://schemas.microsoft.com/office/powerpoint/2010/main" xmlns="" val="1733696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86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88640"/>
            <a:ext cx="8568952" cy="6426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96115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584944"/>
            <a:ext cx="7632848" cy="5724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75654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orth-island-saddleback-song.mp3">
            <a:hlinkClick r:id="" action="ppaction://media"/>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4251492" y="4725144"/>
            <a:ext cx="487363" cy="487363"/>
          </a:xfrm>
          <a:prstGeom prst="rect">
            <a:avLst/>
          </a:prstGeom>
        </p:spPr>
      </p:pic>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55976" y="1772816"/>
            <a:ext cx="3207370" cy="43012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475656" y="3140968"/>
            <a:ext cx="1872208" cy="923330"/>
          </a:xfrm>
          <a:prstGeom prst="rect">
            <a:avLst/>
          </a:prstGeom>
          <a:noFill/>
        </p:spPr>
        <p:txBody>
          <a:bodyPr wrap="square" rtlCol="0">
            <a:spAutoFit/>
          </a:bodyPr>
          <a:lstStyle/>
          <a:p>
            <a:r>
              <a:rPr lang="en-NZ" dirty="0" smtClean="0"/>
              <a:t>The decline of the Saddleback  STORY </a:t>
            </a:r>
            <a:endParaRPr lang="en-NZ" dirty="0"/>
          </a:p>
        </p:txBody>
      </p:sp>
    </p:spTree>
    <p:extLst>
      <p:ext uri="{BB962C8B-B14F-4D97-AF65-F5344CB8AC3E}">
        <p14:creationId xmlns:p14="http://schemas.microsoft.com/office/powerpoint/2010/main" xmlns="" val="128450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r>
              <a:rPr lang="en-NZ" b="1" dirty="0">
                <a:solidFill>
                  <a:srgbClr val="421501"/>
                </a:solidFill>
                <a:latin typeface="Arial"/>
              </a:rPr>
              <a:t/>
            </a:r>
            <a:br>
              <a:rPr lang="en-NZ" b="1" dirty="0">
                <a:solidFill>
                  <a:srgbClr val="421501"/>
                </a:solidFill>
                <a:latin typeface="Arial"/>
              </a:rPr>
            </a:br>
            <a:r>
              <a:rPr lang="en-NZ" sz="3600" b="1" dirty="0">
                <a:solidFill>
                  <a:srgbClr val="421501"/>
                </a:solidFill>
                <a:latin typeface="Arial"/>
              </a:rPr>
              <a:t>Nationally critical </a:t>
            </a:r>
            <a:r>
              <a:rPr lang="en-NZ" sz="3600" b="1" dirty="0" smtClean="0">
                <a:solidFill>
                  <a:srgbClr val="421501"/>
                </a:solidFill>
                <a:latin typeface="Arial"/>
              </a:rPr>
              <a:t>:::</a:t>
            </a:r>
            <a:r>
              <a:rPr lang="en-NZ" sz="3600" b="1" dirty="0" smtClean="0"/>
              <a:t>Nationally </a:t>
            </a:r>
            <a:r>
              <a:rPr lang="en-NZ" sz="3600" b="1" dirty="0"/>
              <a:t>endangered </a:t>
            </a:r>
            <a:endParaRPr lang="en-NZ" sz="3600" dirty="0"/>
          </a:p>
        </p:txBody>
      </p:sp>
      <p:sp>
        <p:nvSpPr>
          <p:cNvPr id="3" name="Content Placeholder 2"/>
          <p:cNvSpPr>
            <a:spLocks noGrp="1"/>
          </p:cNvSpPr>
          <p:nvPr>
            <p:ph sz="half" idx="1"/>
          </p:nvPr>
        </p:nvSpPr>
        <p:spPr>
          <a:xfrm>
            <a:off x="457200" y="1124744"/>
            <a:ext cx="4038600" cy="5001419"/>
          </a:xfrm>
        </p:spPr>
        <p:txBody>
          <a:bodyPr>
            <a:normAutofit fontScale="25000" lnSpcReduction="20000"/>
          </a:bodyPr>
          <a:lstStyle/>
          <a:p>
            <a:r>
              <a:rPr lang="en-NZ" sz="4900" b="1" dirty="0">
                <a:solidFill>
                  <a:srgbClr val="000000"/>
                </a:solidFill>
                <a:latin typeface="Arial"/>
              </a:rPr>
              <a:t/>
            </a:r>
            <a:br>
              <a:rPr lang="en-NZ" sz="4900" b="1" dirty="0">
                <a:solidFill>
                  <a:srgbClr val="000000"/>
                </a:solidFill>
                <a:latin typeface="Arial"/>
              </a:rPr>
            </a:br>
            <a:r>
              <a:rPr lang="en-NZ" sz="4900" b="1" dirty="0">
                <a:solidFill>
                  <a:srgbClr val="000000"/>
                </a:solidFill>
                <a:latin typeface="Arial"/>
              </a:rPr>
              <a:t>Nationally critical black stilt/</a:t>
            </a:r>
            <a:r>
              <a:rPr lang="en-NZ" sz="4900" b="1" dirty="0" err="1">
                <a:solidFill>
                  <a:srgbClr val="000000"/>
                </a:solidFill>
                <a:latin typeface="Arial"/>
              </a:rPr>
              <a:t>kakī</a:t>
            </a:r>
            <a:endParaRPr lang="en-NZ" sz="4900" b="1" dirty="0">
              <a:solidFill>
                <a:srgbClr val="000000"/>
              </a:solidFill>
              <a:latin typeface="Arial"/>
            </a:endParaRPr>
          </a:p>
          <a:p>
            <a:pPr>
              <a:buFont typeface="Arial"/>
              <a:buChar char="•"/>
            </a:pPr>
            <a:r>
              <a:rPr lang="en-NZ" sz="4900" b="1" dirty="0">
                <a:solidFill>
                  <a:srgbClr val="000000"/>
                </a:solidFill>
                <a:latin typeface="Arial"/>
              </a:rPr>
              <a:t>Black robin</a:t>
            </a:r>
          </a:p>
          <a:p>
            <a:pPr>
              <a:buFont typeface="Arial"/>
              <a:buChar char="•"/>
            </a:pPr>
            <a:r>
              <a:rPr lang="en-NZ" sz="4900" b="1" dirty="0">
                <a:solidFill>
                  <a:srgbClr val="000000"/>
                </a:solidFill>
                <a:latin typeface="Arial"/>
              </a:rPr>
              <a:t>Black stilt/</a:t>
            </a:r>
            <a:r>
              <a:rPr lang="en-NZ" sz="4900" b="1" dirty="0" err="1">
                <a:solidFill>
                  <a:srgbClr val="000000"/>
                </a:solidFill>
                <a:latin typeface="Arial"/>
              </a:rPr>
              <a:t>kakī</a:t>
            </a:r>
            <a:endParaRPr lang="en-NZ" sz="4900" b="1" dirty="0">
              <a:solidFill>
                <a:srgbClr val="000000"/>
              </a:solidFill>
              <a:latin typeface="Arial"/>
            </a:endParaRPr>
          </a:p>
          <a:p>
            <a:pPr>
              <a:buFont typeface="Arial"/>
              <a:buChar char="•"/>
            </a:pPr>
            <a:r>
              <a:rPr lang="en-NZ" sz="4900" b="1" dirty="0">
                <a:solidFill>
                  <a:srgbClr val="000000"/>
                </a:solidFill>
                <a:latin typeface="Arial"/>
              </a:rPr>
              <a:t>Bounty Island shag</a:t>
            </a:r>
          </a:p>
          <a:p>
            <a:pPr>
              <a:buFont typeface="Arial"/>
              <a:buChar char="•"/>
            </a:pPr>
            <a:r>
              <a:rPr lang="en-NZ" sz="4900" b="1" dirty="0">
                <a:solidFill>
                  <a:srgbClr val="000000"/>
                </a:solidFill>
                <a:latin typeface="Arial"/>
              </a:rPr>
              <a:t>Campbell Island snipe</a:t>
            </a:r>
          </a:p>
          <a:p>
            <a:pPr>
              <a:buFont typeface="Arial"/>
              <a:buChar char="•"/>
            </a:pPr>
            <a:r>
              <a:rPr lang="en-NZ" sz="4900" b="1" dirty="0">
                <a:solidFill>
                  <a:srgbClr val="000000"/>
                </a:solidFill>
                <a:latin typeface="Arial"/>
              </a:rPr>
              <a:t>Campbell Island teal</a:t>
            </a:r>
          </a:p>
          <a:p>
            <a:pPr>
              <a:buFont typeface="Arial"/>
              <a:buChar char="•"/>
            </a:pPr>
            <a:r>
              <a:rPr lang="en-NZ" sz="4900" b="1" dirty="0">
                <a:solidFill>
                  <a:srgbClr val="000000"/>
                </a:solidFill>
                <a:latin typeface="Arial"/>
              </a:rPr>
              <a:t>Chatham Island oystercatcher</a:t>
            </a:r>
          </a:p>
          <a:p>
            <a:pPr>
              <a:buFont typeface="Arial"/>
              <a:buChar char="•"/>
            </a:pPr>
            <a:r>
              <a:rPr lang="en-NZ" sz="4900" b="1" dirty="0">
                <a:solidFill>
                  <a:srgbClr val="000000"/>
                </a:solidFill>
                <a:latin typeface="Arial"/>
              </a:rPr>
              <a:t>Chatham Island pigeon, </a:t>
            </a:r>
            <a:r>
              <a:rPr lang="en-NZ" sz="4900" b="1" dirty="0" err="1">
                <a:solidFill>
                  <a:srgbClr val="000000"/>
                </a:solidFill>
                <a:latin typeface="Arial"/>
              </a:rPr>
              <a:t>parea</a:t>
            </a:r>
            <a:endParaRPr lang="en-NZ" sz="4900" b="1" dirty="0">
              <a:solidFill>
                <a:srgbClr val="000000"/>
              </a:solidFill>
              <a:latin typeface="Arial"/>
            </a:endParaRPr>
          </a:p>
          <a:p>
            <a:pPr>
              <a:buFont typeface="Arial"/>
              <a:buChar char="•"/>
            </a:pPr>
            <a:r>
              <a:rPr lang="en-NZ" sz="4900" b="1" dirty="0">
                <a:solidFill>
                  <a:srgbClr val="000000"/>
                </a:solidFill>
                <a:latin typeface="Arial"/>
              </a:rPr>
              <a:t>Chatham Island </a:t>
            </a:r>
            <a:r>
              <a:rPr lang="en-NZ" sz="4900" b="1" dirty="0" err="1">
                <a:solidFill>
                  <a:srgbClr val="000000"/>
                </a:solidFill>
                <a:latin typeface="Arial"/>
              </a:rPr>
              <a:t>taiko</a:t>
            </a:r>
            <a:endParaRPr lang="en-NZ" sz="4900" b="1" dirty="0">
              <a:solidFill>
                <a:srgbClr val="000000"/>
              </a:solidFill>
              <a:latin typeface="Arial"/>
            </a:endParaRPr>
          </a:p>
          <a:p>
            <a:pPr>
              <a:buFont typeface="Arial"/>
              <a:buChar char="•"/>
            </a:pPr>
            <a:r>
              <a:rPr lang="en-NZ" sz="4900" b="1" dirty="0">
                <a:solidFill>
                  <a:srgbClr val="000000"/>
                </a:solidFill>
                <a:latin typeface="Arial"/>
              </a:rPr>
              <a:t>Codfish Island South Georgian diving petrel</a:t>
            </a:r>
          </a:p>
          <a:p>
            <a:pPr>
              <a:buFont typeface="Arial"/>
              <a:buChar char="•"/>
            </a:pPr>
            <a:r>
              <a:rPr lang="en-NZ" sz="4900" b="1" dirty="0">
                <a:solidFill>
                  <a:srgbClr val="000000"/>
                </a:solidFill>
                <a:latin typeface="Arial"/>
              </a:rPr>
              <a:t>Eastern </a:t>
            </a:r>
            <a:r>
              <a:rPr lang="en-NZ" sz="4900" b="1" dirty="0" err="1">
                <a:solidFill>
                  <a:srgbClr val="000000"/>
                </a:solidFill>
                <a:latin typeface="Arial"/>
              </a:rPr>
              <a:t>rockhopper</a:t>
            </a:r>
            <a:r>
              <a:rPr lang="en-NZ" sz="4900" b="1" dirty="0">
                <a:solidFill>
                  <a:srgbClr val="000000"/>
                </a:solidFill>
                <a:latin typeface="Arial"/>
              </a:rPr>
              <a:t> penguin</a:t>
            </a:r>
          </a:p>
          <a:p>
            <a:pPr>
              <a:buFont typeface="Arial"/>
              <a:buChar char="•"/>
            </a:pPr>
            <a:r>
              <a:rPr lang="en-NZ" sz="4900" b="1" dirty="0">
                <a:solidFill>
                  <a:srgbClr val="000000"/>
                </a:solidFill>
                <a:latin typeface="Arial"/>
              </a:rPr>
              <a:t>Grey duck</a:t>
            </a:r>
          </a:p>
          <a:p>
            <a:pPr>
              <a:buFont typeface="Arial"/>
              <a:buChar char="•"/>
            </a:pPr>
            <a:r>
              <a:rPr lang="en-NZ" sz="4900" b="1" dirty="0">
                <a:solidFill>
                  <a:srgbClr val="000000"/>
                </a:solidFill>
                <a:latin typeface="Arial"/>
              </a:rPr>
              <a:t>Grey-headed </a:t>
            </a:r>
            <a:r>
              <a:rPr lang="en-NZ" sz="4900" b="1" dirty="0" err="1">
                <a:solidFill>
                  <a:srgbClr val="000000"/>
                </a:solidFill>
                <a:latin typeface="Arial"/>
              </a:rPr>
              <a:t>mollymawk</a:t>
            </a:r>
            <a:endParaRPr lang="en-NZ" sz="4900" b="1" dirty="0">
              <a:solidFill>
                <a:srgbClr val="000000"/>
              </a:solidFill>
              <a:latin typeface="Arial"/>
            </a:endParaRPr>
          </a:p>
          <a:p>
            <a:pPr>
              <a:buFont typeface="Arial"/>
              <a:buChar char="•"/>
            </a:pPr>
            <a:r>
              <a:rPr lang="en-NZ" sz="4900" b="1" dirty="0" err="1">
                <a:solidFill>
                  <a:srgbClr val="000000"/>
                </a:solidFill>
                <a:latin typeface="Arial"/>
              </a:rPr>
              <a:t>Haast</a:t>
            </a:r>
            <a:r>
              <a:rPr lang="en-NZ" sz="4900" b="1" dirty="0">
                <a:solidFill>
                  <a:srgbClr val="000000"/>
                </a:solidFill>
                <a:latin typeface="Arial"/>
              </a:rPr>
              <a:t> </a:t>
            </a:r>
            <a:r>
              <a:rPr lang="en-NZ" sz="4900" b="1" dirty="0" err="1">
                <a:solidFill>
                  <a:srgbClr val="000000"/>
                </a:solidFill>
                <a:latin typeface="Arial"/>
              </a:rPr>
              <a:t>tokoeka</a:t>
            </a:r>
            <a:endParaRPr lang="en-NZ" sz="4900" b="1" dirty="0">
              <a:solidFill>
                <a:srgbClr val="000000"/>
              </a:solidFill>
              <a:latin typeface="Arial"/>
            </a:endParaRPr>
          </a:p>
          <a:p>
            <a:pPr>
              <a:buFont typeface="Arial"/>
              <a:buChar char="•"/>
            </a:pPr>
            <a:r>
              <a:rPr lang="en-NZ" sz="4900" b="1" dirty="0">
                <a:solidFill>
                  <a:srgbClr val="000000"/>
                </a:solidFill>
                <a:latin typeface="Arial"/>
              </a:rPr>
              <a:t>Kakapo</a:t>
            </a:r>
          </a:p>
          <a:p>
            <a:pPr>
              <a:buFont typeface="Arial"/>
              <a:buChar char="•"/>
            </a:pPr>
            <a:r>
              <a:rPr lang="en-NZ" sz="4900" b="1" dirty="0" err="1">
                <a:solidFill>
                  <a:srgbClr val="000000"/>
                </a:solidFill>
                <a:latin typeface="Arial"/>
              </a:rPr>
              <a:t>Kermadec</a:t>
            </a:r>
            <a:r>
              <a:rPr lang="en-NZ" sz="4900" b="1" dirty="0">
                <a:solidFill>
                  <a:srgbClr val="000000"/>
                </a:solidFill>
                <a:latin typeface="Arial"/>
              </a:rPr>
              <a:t> white-faced storm petrel</a:t>
            </a:r>
          </a:p>
          <a:p>
            <a:pPr>
              <a:buFont typeface="Arial"/>
              <a:buChar char="•"/>
            </a:pPr>
            <a:r>
              <a:rPr lang="en-NZ" sz="4900" b="1" dirty="0">
                <a:solidFill>
                  <a:srgbClr val="000000"/>
                </a:solidFill>
                <a:latin typeface="Arial"/>
              </a:rPr>
              <a:t>New Zealand fairy tern</a:t>
            </a:r>
          </a:p>
          <a:p>
            <a:pPr>
              <a:buFont typeface="Arial"/>
              <a:buChar char="•"/>
            </a:pPr>
            <a:r>
              <a:rPr lang="en-NZ" sz="4900" b="1" dirty="0">
                <a:solidFill>
                  <a:srgbClr val="000000"/>
                </a:solidFill>
                <a:latin typeface="Arial"/>
              </a:rPr>
              <a:t>New Zealand shore plover</a:t>
            </a:r>
          </a:p>
          <a:p>
            <a:pPr>
              <a:buFont typeface="Arial"/>
              <a:buChar char="•"/>
            </a:pPr>
            <a:r>
              <a:rPr lang="en-NZ" sz="4900" b="1" dirty="0">
                <a:solidFill>
                  <a:srgbClr val="000000"/>
                </a:solidFill>
                <a:latin typeface="Arial"/>
              </a:rPr>
              <a:t>Orange-fronted parakeet</a:t>
            </a:r>
          </a:p>
          <a:p>
            <a:pPr>
              <a:buFont typeface="Arial"/>
              <a:buChar char="•"/>
            </a:pPr>
            <a:r>
              <a:rPr lang="en-NZ" sz="4900" b="1" dirty="0" err="1">
                <a:solidFill>
                  <a:srgbClr val="000000"/>
                </a:solidFill>
                <a:latin typeface="Arial"/>
              </a:rPr>
              <a:t>Rowi</a:t>
            </a:r>
            <a:r>
              <a:rPr lang="en-NZ" sz="4900" b="1" dirty="0">
                <a:solidFill>
                  <a:srgbClr val="000000"/>
                </a:solidFill>
                <a:latin typeface="Arial"/>
              </a:rPr>
              <a:t>, Okarito brown kiwi</a:t>
            </a:r>
          </a:p>
          <a:p>
            <a:pPr>
              <a:buFont typeface="Arial"/>
              <a:buChar char="•"/>
            </a:pPr>
            <a:r>
              <a:rPr lang="en-NZ" sz="4900" b="1" dirty="0">
                <a:solidFill>
                  <a:srgbClr val="000000"/>
                </a:solidFill>
                <a:latin typeface="Arial"/>
              </a:rPr>
              <a:t>South Island brown teal</a:t>
            </a:r>
          </a:p>
          <a:p>
            <a:pPr>
              <a:buFont typeface="Arial"/>
              <a:buChar char="•"/>
            </a:pPr>
            <a:r>
              <a:rPr lang="en-NZ" sz="4900" b="1" dirty="0">
                <a:solidFill>
                  <a:srgbClr val="000000"/>
                </a:solidFill>
                <a:latin typeface="Arial"/>
              </a:rPr>
              <a:t>Southern New Zealand dotterel</a:t>
            </a:r>
          </a:p>
          <a:p>
            <a:pPr>
              <a:buFont typeface="Arial"/>
              <a:buChar char="•"/>
            </a:pPr>
            <a:r>
              <a:rPr lang="en-NZ" sz="4900" b="1" dirty="0" err="1">
                <a:solidFill>
                  <a:srgbClr val="000000"/>
                </a:solidFill>
                <a:latin typeface="Arial"/>
              </a:rPr>
              <a:t>Takahe</a:t>
            </a:r>
            <a:endParaRPr lang="en-NZ" sz="4900" b="1" dirty="0">
              <a:solidFill>
                <a:srgbClr val="000000"/>
              </a:solidFill>
              <a:latin typeface="Arial"/>
            </a:endParaRPr>
          </a:p>
          <a:p>
            <a:pPr>
              <a:buFont typeface="Arial"/>
              <a:buChar char="•"/>
            </a:pPr>
            <a:r>
              <a:rPr lang="en-NZ" sz="4900" b="1" dirty="0">
                <a:solidFill>
                  <a:srgbClr val="000000"/>
                </a:solidFill>
                <a:latin typeface="Arial"/>
              </a:rPr>
              <a:t>White heron</a:t>
            </a:r>
          </a:p>
          <a:p>
            <a:pPr>
              <a:buFont typeface="Arial"/>
              <a:buChar char="•"/>
            </a:pPr>
            <a:r>
              <a:rPr lang="en-NZ" sz="4900" b="1" dirty="0">
                <a:solidFill>
                  <a:srgbClr val="000000"/>
                </a:solidFill>
                <a:latin typeface="Arial"/>
              </a:rPr>
              <a:t>White tern</a:t>
            </a:r>
          </a:p>
          <a:p>
            <a:endParaRPr lang="en-NZ" dirty="0"/>
          </a:p>
        </p:txBody>
      </p:sp>
      <p:sp>
        <p:nvSpPr>
          <p:cNvPr id="4" name="Content Placeholder 3"/>
          <p:cNvSpPr>
            <a:spLocks noGrp="1"/>
          </p:cNvSpPr>
          <p:nvPr>
            <p:ph sz="half" idx="2"/>
          </p:nvPr>
        </p:nvSpPr>
        <p:spPr>
          <a:xfrm>
            <a:off x="4648200" y="1124744"/>
            <a:ext cx="4038600" cy="5001419"/>
          </a:xfrm>
        </p:spPr>
        <p:txBody>
          <a:bodyPr>
            <a:normAutofit fontScale="25000" lnSpcReduction="20000"/>
          </a:bodyPr>
          <a:lstStyle/>
          <a:p>
            <a:r>
              <a:rPr lang="en-NZ" sz="4300" b="1" dirty="0" smtClean="0"/>
              <a:t>New </a:t>
            </a:r>
            <a:r>
              <a:rPr lang="en-NZ" sz="4300" b="1" dirty="0"/>
              <a:t>Zealand birds</a:t>
            </a:r>
          </a:p>
          <a:p>
            <a:r>
              <a:rPr lang="en-NZ" sz="4300" b="1" dirty="0"/>
              <a:t/>
            </a:r>
            <a:br>
              <a:rPr lang="en-NZ" sz="4300" b="1" dirty="0"/>
            </a:br>
            <a:r>
              <a:rPr lang="en-NZ" sz="7200" b="1" dirty="0"/>
              <a:t>The nationally endangered bittern</a:t>
            </a:r>
          </a:p>
          <a:p>
            <a:r>
              <a:rPr lang="en-NZ" sz="7200" b="1" dirty="0"/>
              <a:t>Bittern</a:t>
            </a:r>
          </a:p>
          <a:p>
            <a:r>
              <a:rPr lang="en-NZ" sz="7200" b="1" dirty="0"/>
              <a:t>Black-billed gull/</a:t>
            </a:r>
            <a:r>
              <a:rPr lang="en-NZ" sz="7200" b="1" dirty="0" err="1"/>
              <a:t>tarāpuka</a:t>
            </a:r>
            <a:endParaRPr lang="en-NZ" sz="7200" b="1" dirty="0"/>
          </a:p>
          <a:p>
            <a:r>
              <a:rPr lang="en-NZ" sz="7200" b="1" dirty="0"/>
              <a:t>Black-fronted tern/</a:t>
            </a:r>
            <a:r>
              <a:rPr lang="en-NZ" sz="7200" b="1" dirty="0" err="1"/>
              <a:t>tarapirohe</a:t>
            </a:r>
            <a:endParaRPr lang="en-NZ" sz="7200" b="1" dirty="0"/>
          </a:p>
          <a:p>
            <a:r>
              <a:rPr lang="en-NZ" sz="7200" b="1" dirty="0"/>
              <a:t>Chatham Island shag</a:t>
            </a:r>
          </a:p>
          <a:p>
            <a:r>
              <a:rPr lang="en-NZ" sz="7200" b="1" dirty="0"/>
              <a:t>Chatham Island tomtit</a:t>
            </a:r>
          </a:p>
          <a:p>
            <a:r>
              <a:rPr lang="en-NZ" sz="7200" b="1" dirty="0"/>
              <a:t>Chatham Island </a:t>
            </a:r>
            <a:r>
              <a:rPr lang="en-NZ" sz="7200" b="1" dirty="0" err="1"/>
              <a:t>tui</a:t>
            </a:r>
            <a:endParaRPr lang="en-NZ" sz="7200" b="1" dirty="0"/>
          </a:p>
          <a:p>
            <a:r>
              <a:rPr lang="en-NZ" sz="7200" b="1" dirty="0"/>
              <a:t>Forbes’ parakeet</a:t>
            </a:r>
          </a:p>
          <a:p>
            <a:r>
              <a:rPr lang="en-NZ" sz="7200" b="1" dirty="0"/>
              <a:t>King shag</a:t>
            </a:r>
          </a:p>
          <a:p>
            <a:r>
              <a:rPr lang="en-NZ" sz="7200" b="1" dirty="0"/>
              <a:t>Masked (blue-faced) booby</a:t>
            </a:r>
          </a:p>
          <a:p>
            <a:r>
              <a:rPr lang="en-NZ" sz="7200" b="1" dirty="0"/>
              <a:t>Pitt Island shag</a:t>
            </a:r>
          </a:p>
          <a:p>
            <a:r>
              <a:rPr lang="en-NZ" sz="7200" b="1" dirty="0"/>
              <a:t>Red-tailed tropicbird</a:t>
            </a:r>
          </a:p>
          <a:p>
            <a:r>
              <a:rPr lang="en-NZ" sz="7200" b="1" dirty="0"/>
              <a:t>South Island kaka</a:t>
            </a:r>
          </a:p>
          <a:p>
            <a:r>
              <a:rPr lang="en-NZ" sz="7200" b="1" dirty="0"/>
              <a:t>Southern falcon</a:t>
            </a:r>
          </a:p>
          <a:p>
            <a:r>
              <a:rPr lang="en-NZ" sz="7200" b="1" dirty="0" err="1"/>
              <a:t>Stitchbird</a:t>
            </a:r>
            <a:endParaRPr lang="en-NZ" sz="7200" b="1" dirty="0"/>
          </a:p>
          <a:p>
            <a:r>
              <a:rPr lang="en-NZ" sz="7200" b="1" dirty="0"/>
              <a:t>White-bellied storm petrel</a:t>
            </a:r>
          </a:p>
          <a:p>
            <a:endParaRPr lang="en-NZ" dirty="0"/>
          </a:p>
        </p:txBody>
      </p:sp>
    </p:spTree>
    <p:extLst>
      <p:ext uri="{BB962C8B-B14F-4D97-AF65-F5344CB8AC3E}">
        <p14:creationId xmlns:p14="http://schemas.microsoft.com/office/powerpoint/2010/main" xmlns="" val="3503004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3387" y="1628801"/>
            <a:ext cx="6268933" cy="33303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55947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3685</TotalTime>
  <Words>1814</Words>
  <Application>Microsoft Office PowerPoint</Application>
  <PresentationFormat>On-screen Show (4:3)</PresentationFormat>
  <Paragraphs>891</Paragraphs>
  <Slides>40</Slides>
  <Notes>0</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Packager Shell Object</vt:lpstr>
      <vt:lpstr>       “Everyone like birds. What wild creature is more accessible to our eyes and our ears, as close to us and everyone in the world, as universal as a bird?”  David Attenborough </vt:lpstr>
      <vt:lpstr>Slide 2</vt:lpstr>
      <vt:lpstr>Slide 3</vt:lpstr>
      <vt:lpstr>Slide 4</vt:lpstr>
      <vt:lpstr>Slide 5</vt:lpstr>
      <vt:lpstr>Slide 6</vt:lpstr>
      <vt:lpstr>Slide 7</vt:lpstr>
      <vt:lpstr> Nationally critical :::Nationally endangered </vt:lpstr>
      <vt:lpstr>Slide 9</vt:lpstr>
      <vt:lpstr>Slide 10</vt:lpstr>
      <vt:lpstr>Slide 11</vt:lpstr>
      <vt:lpstr>Slide 12</vt:lpstr>
      <vt:lpstr>YOU CAN HELP !!</vt:lpstr>
      <vt:lpstr>Slide 14</vt:lpstr>
      <vt:lpstr>Slide 15</vt:lpstr>
      <vt:lpstr>Slide 16</vt:lpstr>
      <vt:lpstr>ECOSOURCE YOUR PLANTS</vt:lpstr>
      <vt:lpstr>NOW IS GOOD </vt:lpstr>
      <vt:lpstr>Slide 19</vt:lpstr>
      <vt:lpstr>Slide 20</vt:lpstr>
      <vt:lpstr>Slide 21</vt:lpstr>
      <vt:lpstr>PURIRI </vt:lpstr>
      <vt:lpstr>BE PREPARED TO SACRIFICE SOME SHORT LIVED PLANTS </vt:lpstr>
      <vt:lpstr>SHADE PLANTS NEED SHADE …..</vt:lpstr>
      <vt:lpstr>PLANT DENSELY AND THEN THIN</vt:lpstr>
      <vt:lpstr>PLAN OF THE CENTURY</vt:lpstr>
      <vt:lpstr>MULCH </vt:lpstr>
      <vt:lpstr>Slide 28</vt:lpstr>
      <vt:lpstr>ABUNDANT LIZARDS </vt:lpstr>
      <vt:lpstr>BEWARE THE AUSTRALIAN RAINBOW SKINK </vt:lpstr>
      <vt:lpstr>PEST CONTROL</vt:lpstr>
      <vt:lpstr>Slide 32</vt:lpstr>
      <vt:lpstr>Slide 33</vt:lpstr>
      <vt:lpstr>Slide 34</vt:lpstr>
      <vt:lpstr>POSSUM CONTROL </vt:lpstr>
      <vt:lpstr>CURRENT CHALLENGES</vt:lpstr>
      <vt:lpstr>BIRD CORRIDORS ACROSS FARMLAND ???</vt:lpstr>
      <vt:lpstr>AIDING REGENERATION</vt:lpstr>
      <vt:lpstr>BIRD CORRIDORS</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dc:creator>
  <cp:lastModifiedBy>Diane</cp:lastModifiedBy>
  <cp:revision>58</cp:revision>
  <cp:lastPrinted>2014-05-18T10:23:13Z</cp:lastPrinted>
  <dcterms:created xsi:type="dcterms:W3CDTF">2014-05-14T05:53:49Z</dcterms:created>
  <dcterms:modified xsi:type="dcterms:W3CDTF">2014-05-26T09:23:05Z</dcterms:modified>
</cp:coreProperties>
</file>